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</p:sldMasterIdLst>
  <p:notesMasterIdLst>
    <p:notesMasterId r:id="rId42"/>
  </p:notesMasterIdLst>
  <p:handoutMasterIdLst>
    <p:handoutMasterId r:id="rId43"/>
  </p:handoutMasterIdLst>
  <p:sldIdLst>
    <p:sldId id="263" r:id="rId3"/>
    <p:sldId id="764" r:id="rId4"/>
    <p:sldId id="392" r:id="rId5"/>
    <p:sldId id="767" r:id="rId6"/>
    <p:sldId id="765" r:id="rId7"/>
    <p:sldId id="768" r:id="rId8"/>
    <p:sldId id="769" r:id="rId9"/>
    <p:sldId id="770" r:id="rId10"/>
    <p:sldId id="310" r:id="rId11"/>
    <p:sldId id="778" r:id="rId12"/>
    <p:sldId id="775" r:id="rId13"/>
    <p:sldId id="773" r:id="rId14"/>
    <p:sldId id="771" r:id="rId15"/>
    <p:sldId id="774" r:id="rId16"/>
    <p:sldId id="317" r:id="rId17"/>
    <p:sldId id="776" r:id="rId18"/>
    <p:sldId id="777" r:id="rId19"/>
    <p:sldId id="779" r:id="rId20"/>
    <p:sldId id="780" r:id="rId21"/>
    <p:sldId id="781" r:id="rId22"/>
    <p:sldId id="783" r:id="rId23"/>
    <p:sldId id="782" r:id="rId24"/>
    <p:sldId id="784" r:id="rId25"/>
    <p:sldId id="785" r:id="rId26"/>
    <p:sldId id="786" r:id="rId27"/>
    <p:sldId id="787" r:id="rId28"/>
    <p:sldId id="788" r:id="rId29"/>
    <p:sldId id="789" r:id="rId30"/>
    <p:sldId id="790" r:id="rId31"/>
    <p:sldId id="796" r:id="rId32"/>
    <p:sldId id="792" r:id="rId33"/>
    <p:sldId id="795" r:id="rId34"/>
    <p:sldId id="797" r:id="rId35"/>
    <p:sldId id="805" r:id="rId36"/>
    <p:sldId id="798" r:id="rId37"/>
    <p:sldId id="800" r:id="rId38"/>
    <p:sldId id="799" r:id="rId39"/>
    <p:sldId id="802" r:id="rId40"/>
    <p:sldId id="803" r:id="rId4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er" id="{52A398C2-E076-4427-AF99-34EA17DA27DB}">
          <p14:sldIdLst>
            <p14:sldId id="263"/>
            <p14:sldId id="764"/>
            <p14:sldId id="392"/>
            <p14:sldId id="767"/>
            <p14:sldId id="765"/>
            <p14:sldId id="768"/>
            <p14:sldId id="769"/>
            <p14:sldId id="770"/>
            <p14:sldId id="310"/>
            <p14:sldId id="778"/>
            <p14:sldId id="775"/>
            <p14:sldId id="773"/>
            <p14:sldId id="771"/>
            <p14:sldId id="774"/>
            <p14:sldId id="317"/>
            <p14:sldId id="776"/>
            <p14:sldId id="777"/>
            <p14:sldId id="779"/>
            <p14:sldId id="780"/>
            <p14:sldId id="781"/>
            <p14:sldId id="783"/>
            <p14:sldId id="782"/>
            <p14:sldId id="784"/>
            <p14:sldId id="785"/>
            <p14:sldId id="786"/>
            <p14:sldId id="787"/>
            <p14:sldId id="788"/>
            <p14:sldId id="789"/>
            <p14:sldId id="790"/>
            <p14:sldId id="796"/>
            <p14:sldId id="792"/>
            <p14:sldId id="795"/>
            <p14:sldId id="797"/>
            <p14:sldId id="805"/>
            <p14:sldId id="798"/>
            <p14:sldId id="800"/>
            <p14:sldId id="799"/>
            <p14:sldId id="802"/>
            <p14:sldId id="803"/>
          </p14:sldIdLst>
        </p14:section>
      </p14:sectionLst>
    </p:ext>
    <p:ext uri="{EFAFB233-063F-42B5-8137-9DF3F51BA10A}">
      <p15:sldGuideLst xmlns:p15="http://schemas.microsoft.com/office/powerpoint/2012/main">
        <p15:guide id="3" pos="768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orient="horz" userDrawn="1">
          <p15:clr>
            <a:srgbClr val="A4A3A4"/>
          </p15:clr>
        </p15:guide>
        <p15:guide id="11" pos="7176" userDrawn="1">
          <p15:clr>
            <a:srgbClr val="A4A3A4"/>
          </p15:clr>
        </p15:guide>
        <p15:guide id="12" pos="504" userDrawn="1">
          <p15:clr>
            <a:srgbClr val="A4A3A4"/>
          </p15:clr>
        </p15:guide>
        <p15:guide id="13" orient="horz" pos="3816" userDrawn="1">
          <p15:clr>
            <a:srgbClr val="A4A3A4"/>
          </p15:clr>
        </p15:guide>
        <p15:guide id="14" orient="horz" pos="4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ka Saputra" initials="AS" lastIdx="1" clrIdx="0">
    <p:extLst>
      <p:ext uri="{19B8F6BF-5375-455C-9EA6-DF929625EA0E}">
        <p15:presenceInfo xmlns:p15="http://schemas.microsoft.com/office/powerpoint/2012/main" userId="40c3aa0798ec4fa7" providerId="Windows Live"/>
      </p:ext>
    </p:extLst>
  </p:cmAuthor>
  <p:cmAuthor id="2" name="Bruno Brito" initials="BB" lastIdx="2" clrIdx="1">
    <p:extLst>
      <p:ext uri="{19B8F6BF-5375-455C-9EA6-DF929625EA0E}">
        <p15:presenceInfo xmlns:p15="http://schemas.microsoft.com/office/powerpoint/2012/main" userId="df6972a23d9977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7E9"/>
    <a:srgbClr val="EBF1FD"/>
    <a:srgbClr val="2F3841"/>
    <a:srgbClr val="666D77"/>
    <a:srgbClr val="BE5195"/>
    <a:srgbClr val="EC87C1"/>
    <a:srgbClr val="EC87C3"/>
    <a:srgbClr val="785BC9"/>
    <a:srgbClr val="AB91EC"/>
    <a:srgbClr val="0F6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 autoAdjust="0"/>
    <p:restoredTop sz="81573" autoAdjust="0"/>
  </p:normalViewPr>
  <p:slideViewPr>
    <p:cSldViewPr snapToGrid="0">
      <p:cViewPr varScale="1">
        <p:scale>
          <a:sx n="97" d="100"/>
          <a:sy n="97" d="100"/>
        </p:scale>
        <p:origin x="2736" y="84"/>
      </p:cViewPr>
      <p:guideLst>
        <p:guide pos="7680"/>
        <p:guide pos="3840"/>
        <p:guide orient="horz" pos="4320"/>
        <p:guide/>
        <p:guide orient="horz" pos="2160"/>
        <p:guide orient="horz"/>
        <p:guide pos="7176"/>
        <p:guide pos="504"/>
        <p:guide orient="horz" pos="3816"/>
        <p:guide orient="horz" pos="4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648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152400" cy="152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5DB21D-085B-449F-BC28-0A90F63D6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589C5-6795-4CD7-BE35-C52FCDD9EA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82D91-B92C-47BF-A810-B249A6212E77}" type="datetimeFigureOut">
              <a:rPr lang="id-ID" smtClean="0">
                <a:latin typeface="Lato Light" panose="020F0502020204030203" pitchFamily="34" charset="0"/>
              </a:rPr>
              <a:t>08/04/2020</a:t>
            </a:fld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5CBD3-3182-4B99-9D4F-D72B0D6A76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ABAA9-1396-4646-9FA9-838B9C20E4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8DD66-B369-468B-992C-8221EFB34CBA}" type="slidenum">
              <a:rPr lang="id-ID" smtClean="0">
                <a:latin typeface="Lato Light" panose="020F0502020204030203" pitchFamily="34" charset="0"/>
              </a:rPr>
              <a:t>‹nº›</a:t>
            </a:fld>
            <a:endParaRPr lang="id-ID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26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 panose="020F0502020204030203" pitchFamily="34" charset="0"/>
              </a:defRPr>
            </a:lvl1pPr>
          </a:lstStyle>
          <a:p>
            <a:fld id="{344DA6F5-D250-4DBE-B9CD-EAE5A5679803}" type="datetimeFigureOut">
              <a:rPr lang="id-ID" smtClean="0"/>
              <a:pPr/>
              <a:t>08/04/2020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 panose="020F0502020204030203" pitchFamily="34" charset="0"/>
              </a:defRPr>
            </a:lvl1pPr>
          </a:lstStyle>
          <a:p>
            <a:fld id="{11DD8B36-16CD-46A7-AF2F-AE840F34D0F1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0203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@stephenorban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https://unsplash.com/photos/16eva2FRETo</a:t>
            </a:r>
            <a:endParaRPr lang="en-US" dirty="0"/>
          </a:p>
          <a:p>
            <a:r>
              <a:rPr lang="en-US" dirty="0"/>
              <a:t>To insert the picture, just drag the image from your file explorer to the this template placeholders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4391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https://unsplash.com/photos/BwgKUh9tN84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969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https://unsplash.com/photos/ej7RYC0ED_c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759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https://unsplash.com/photos/ej7RYC0ED_c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194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https://unsplash.com/photos/ej7RYC0ED_c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135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https://unsplash.com/photos/mpGsMCn3oHE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222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takeover –&gt; Registrar o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de </a:t>
            </a:r>
            <a:r>
              <a:rPr lang="en-US" dirty="0" err="1"/>
              <a:t>exisitir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235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takeover –&gt; Registrar o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de </a:t>
            </a:r>
            <a:r>
              <a:rPr lang="en-US" dirty="0" err="1"/>
              <a:t>exisitir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1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state </a:t>
            </a:r>
            <a:r>
              <a:rPr lang="en-US" dirty="0" err="1"/>
              <a:t>permitia</a:t>
            </a:r>
            <a:r>
              <a:rPr lang="en-US" dirty="0"/>
              <a:t> um bypass no WAF</a:t>
            </a:r>
          </a:p>
          <a:p>
            <a:r>
              <a:rPr lang="en-US" dirty="0"/>
              <a:t>Exploit Chaining</a:t>
            </a:r>
          </a:p>
          <a:p>
            <a:endParaRPr lang="en-US" dirty="0"/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  <a:hlinkClick r:id="rId3"/>
              </a:rPr>
              <a:t>Stephen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  <a:hlinkClick r:id="rId3"/>
              </a:rPr>
              <a:t>Orban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-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Amazon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, em média de 10% dos sistemas em produção nas empresas não é mais útil e pode simplesmente ser desligado. Há cenários que chega até a 20%.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18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98832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</a:t>
            </a:r>
            <a:endParaRPr lang="en-US" dirty="0"/>
          </a:p>
          <a:p>
            <a:r>
              <a:rPr lang="id-ID" dirty="0"/>
              <a:t>https://unsplash.com/photos/3kOBVawk_qU</a:t>
            </a:r>
            <a:endParaRPr lang="en-US" dirty="0"/>
          </a:p>
          <a:p>
            <a:r>
              <a:rPr lang="id-ID" dirty="0"/>
              <a:t>https://unsplash.com/photos/jTCLppdwSEc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8934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Mencionar</a:t>
            </a:r>
            <a:r>
              <a:rPr lang="en-US" dirty="0"/>
              <a:t> o </a:t>
            </a:r>
            <a:r>
              <a:rPr lang="en-US" dirty="0" err="1"/>
              <a:t>Cenário</a:t>
            </a:r>
            <a:r>
              <a:rPr lang="en-US" dirty="0"/>
              <a:t> Mobile – O push notification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interceptado</a:t>
            </a:r>
            <a:r>
              <a:rPr lang="en-US" dirty="0"/>
              <a:t> por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aplicações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20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94965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21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Mencionar</a:t>
            </a:r>
            <a:r>
              <a:rPr lang="en-US" dirty="0"/>
              <a:t> o </a:t>
            </a:r>
            <a:r>
              <a:rPr lang="en-US" dirty="0" err="1"/>
              <a:t>Cenário</a:t>
            </a:r>
            <a:r>
              <a:rPr lang="en-US" dirty="0"/>
              <a:t> Mobile – O push notification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interceptado</a:t>
            </a:r>
            <a:r>
              <a:rPr lang="en-US" dirty="0"/>
              <a:t> por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aplicações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21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2799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</a:t>
            </a:r>
            <a:endParaRPr lang="en-US" dirty="0"/>
          </a:p>
          <a:p>
            <a:r>
              <a:rPr lang="id-ID" dirty="0"/>
              <a:t>https://unsplash.com/photos/bXq8pVfP-fY</a:t>
            </a:r>
            <a:endParaRPr lang="en-US" dirty="0"/>
          </a:p>
          <a:p>
            <a:r>
              <a:rPr lang="id-ID" dirty="0"/>
              <a:t>https://unsplash.com/photos/dPQSboG6b_0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39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image used in </a:t>
            </a:r>
            <a:r>
              <a:rPr lang="en-US" dirty="0" err="1"/>
              <a:t>Unsplash</a:t>
            </a:r>
            <a:r>
              <a:rPr lang="en-US" dirty="0"/>
              <a:t> collection : https://unsplash.com/collections/4735930/thepres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6824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https://unsplash.com/photos/rie4Ec7JwD0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9264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criptografia</a:t>
            </a:r>
            <a:r>
              <a:rPr lang="en-US" dirty="0"/>
              <a:t> key material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oboto (Corpo)"/>
              </a:rPr>
              <a:t>É o conjunto de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oboto (Corpo)"/>
              </a:rPr>
              <a:t>informações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oboto (Corpo)"/>
              </a:rPr>
              <a:t> de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oboto (Corpo)"/>
              </a:rPr>
              <a:t>uma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oboto (Corpo)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oboto (Corpo)"/>
              </a:rPr>
              <a:t>chave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oboto (Corpo)"/>
              </a:rPr>
              <a:t> de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Roboto (Corpo)"/>
              </a:rPr>
              <a:t>criptografia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5939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1626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JWT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estretura</a:t>
            </a:r>
            <a:r>
              <a:rPr lang="en-US" dirty="0"/>
              <a:t> de dados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5723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JWT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estretura</a:t>
            </a:r>
            <a:r>
              <a:rPr lang="en-US" dirty="0"/>
              <a:t> de dados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839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Um algoritmo de criptografia pode ser considerado como uma fórmula. É um conjunto de procedimentos matemáticos. E através do uso desse algoritmo, as informações são transformadas em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Ciphertext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(texto cifrado) e requerem o uso de uma chave para transformar os dados em sua forma original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en-US" dirty="0"/>
              <a:t>IdentityServer4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aceita</a:t>
            </a:r>
            <a:r>
              <a:rPr lang="en-US" dirty="0"/>
              <a:t> HMAC, pois a </a:t>
            </a:r>
            <a:r>
              <a:rPr lang="en-US" dirty="0" err="1"/>
              <a:t>chave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ser </a:t>
            </a:r>
            <a:r>
              <a:rPr lang="en-US" dirty="0" err="1"/>
              <a:t>compartilhada</a:t>
            </a:r>
            <a:r>
              <a:rPr lang="en-US" dirty="0"/>
              <a:t>.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com reference token.</a:t>
            </a:r>
          </a:p>
          <a:p>
            <a:endParaRPr lang="en-US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RSA é o acrônimo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Rivest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–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Shamir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–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Adleman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. É uma criptografia criada em 1977. E revolucionou os métodos utilizados na época. Pois introduziu o conceito de chaves assimétricas.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Até então os modelos de criptografia utilizam a mesma chave para criptografar 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descriptografar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a mensagem.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 RSA é muito utilizado para criar assinaturas digitais. O proprietário da chave privada é o único capaz de assinar uma mensagem. Enquanto a chave pública permite que qualquer entidade verifique a validade da assinatura.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9584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JWT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estretura</a:t>
            </a:r>
            <a:r>
              <a:rPr lang="en-US" dirty="0"/>
              <a:t> de dados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34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Essa </a:t>
            </a:r>
            <a:r>
              <a:rPr lang="en-US" dirty="0" err="1"/>
              <a:t>historia</a:t>
            </a:r>
            <a:r>
              <a:rPr lang="en-US" dirty="0"/>
              <a:t> de trocar </a:t>
            </a:r>
            <a:r>
              <a:rPr lang="en-US" dirty="0" err="1"/>
              <a:t>credenciais</a:t>
            </a:r>
            <a:r>
              <a:rPr lang="en-US" dirty="0"/>
              <a:t> entre </a:t>
            </a:r>
            <a:r>
              <a:rPr lang="en-US" dirty="0" err="1"/>
              <a:t>aplicações</a:t>
            </a:r>
            <a:r>
              <a:rPr lang="en-US" dirty="0"/>
              <a:t> para o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começa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2005.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do browser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envia</a:t>
            </a:r>
            <a:r>
              <a:rPr lang="en-US" dirty="0"/>
              <a:t> o </a:t>
            </a:r>
            <a:r>
              <a:rPr lang="en-US" dirty="0" err="1"/>
              <a:t>usuário</a:t>
            </a:r>
            <a:r>
              <a:rPr lang="en-US" dirty="0"/>
              <a:t> para um </a:t>
            </a:r>
            <a:r>
              <a:rPr lang="en-US" dirty="0" err="1"/>
              <a:t>lugar</a:t>
            </a:r>
            <a:r>
              <a:rPr lang="en-US" dirty="0"/>
              <a:t> e </a:t>
            </a:r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retorna</a:t>
            </a:r>
            <a:r>
              <a:rPr lang="en-US" dirty="0"/>
              <a:t> com </a:t>
            </a:r>
            <a:r>
              <a:rPr lang="en-US" dirty="0" err="1"/>
              <a:t>informações</a:t>
            </a:r>
            <a:r>
              <a:rPr lang="en-US" dirty="0"/>
              <a:t> que </a:t>
            </a:r>
            <a:r>
              <a:rPr lang="en-US" dirty="0" err="1"/>
              <a:t>validam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credencial</a:t>
            </a:r>
            <a:r>
              <a:rPr lang="en-US" dirty="0"/>
              <a:t> e </a:t>
            </a:r>
            <a:r>
              <a:rPr lang="en-US" dirty="0" err="1"/>
              <a:t>permitem</a:t>
            </a:r>
            <a:r>
              <a:rPr lang="en-US" dirty="0"/>
              <a:t> utilizer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daquele</a:t>
            </a:r>
            <a:r>
              <a:rPr lang="en-US" dirty="0"/>
              <a:t> Sistema.</a:t>
            </a:r>
          </a:p>
          <a:p>
            <a:r>
              <a:rPr lang="en-US" dirty="0"/>
              <a:t>2005 –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começa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2015 com a </a:t>
            </a:r>
            <a:r>
              <a:rPr lang="en-US" dirty="0" err="1"/>
              <a:t>saml</a:t>
            </a:r>
            <a:r>
              <a:rPr lang="en-US" dirty="0"/>
              <a:t> 2.0p. </a:t>
            </a:r>
          </a:p>
          <a:p>
            <a:r>
              <a:rPr lang="en-US" dirty="0"/>
              <a:t>	Era um protocol de </a:t>
            </a:r>
            <a:r>
              <a:rPr lang="en-US" dirty="0" err="1"/>
              <a:t>autenticação</a:t>
            </a:r>
            <a:r>
              <a:rPr lang="en-US" dirty="0"/>
              <a:t>. </a:t>
            </a:r>
          </a:p>
          <a:p>
            <a:r>
              <a:rPr lang="en-US" dirty="0"/>
              <a:t>	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gerarava</a:t>
            </a:r>
            <a:r>
              <a:rPr lang="en-US" dirty="0"/>
              <a:t> tokens para </a:t>
            </a:r>
            <a:r>
              <a:rPr lang="en-US" dirty="0" err="1"/>
              <a:t>acessar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 </a:t>
            </a:r>
          </a:p>
          <a:p>
            <a:r>
              <a:rPr lang="en-US" dirty="0"/>
              <a:t>	XML</a:t>
            </a:r>
          </a:p>
          <a:p>
            <a:r>
              <a:rPr lang="en-US" dirty="0"/>
              <a:t>2007 – OAuth 1.0 – </a:t>
            </a:r>
          </a:p>
          <a:p>
            <a:r>
              <a:rPr lang="en-US" dirty="0"/>
              <a:t>	Era </a:t>
            </a:r>
            <a:r>
              <a:rPr lang="en-US" dirty="0" err="1"/>
              <a:t>complicado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, </a:t>
            </a:r>
          </a:p>
          <a:p>
            <a:r>
              <a:rPr lang="en-US" dirty="0"/>
              <a:t>	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criptografia</a:t>
            </a:r>
            <a:r>
              <a:rPr lang="en-US" dirty="0"/>
              <a:t> de forma </a:t>
            </a:r>
            <a:r>
              <a:rPr lang="en-US" dirty="0" err="1"/>
              <a:t>massiva</a:t>
            </a:r>
            <a:endParaRPr lang="en-US" dirty="0"/>
          </a:p>
          <a:p>
            <a:endParaRPr lang="en-US" dirty="0"/>
          </a:p>
          <a:p>
            <a:r>
              <a:rPr lang="en-US" dirty="0"/>
              <a:t>2012 – </a:t>
            </a:r>
            <a:r>
              <a:rPr lang="en-US" dirty="0" err="1"/>
              <a:t>Nasce</a:t>
            </a:r>
            <a:r>
              <a:rPr lang="en-US" dirty="0"/>
              <a:t> o </a:t>
            </a:r>
            <a:r>
              <a:rPr lang="en-US" dirty="0" err="1"/>
              <a:t>Oauth</a:t>
            </a:r>
            <a:r>
              <a:rPr lang="en-US" dirty="0"/>
              <a:t> 2.0. </a:t>
            </a:r>
          </a:p>
          <a:p>
            <a:r>
              <a:rPr lang="en-US" dirty="0"/>
              <a:t>	</a:t>
            </a:r>
            <a:r>
              <a:rPr lang="en-US" dirty="0" err="1"/>
              <a:t>Simplicação</a:t>
            </a:r>
            <a:r>
              <a:rPr lang="en-US" dirty="0"/>
              <a:t> do </a:t>
            </a:r>
            <a:r>
              <a:rPr lang="en-US" dirty="0" err="1"/>
              <a:t>Oauth</a:t>
            </a:r>
            <a:r>
              <a:rPr lang="en-US" dirty="0"/>
              <a:t> 1.0. </a:t>
            </a:r>
          </a:p>
          <a:p>
            <a:r>
              <a:rPr lang="en-US" dirty="0"/>
              <a:t>	(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criptografia</a:t>
            </a:r>
            <a:r>
              <a:rPr lang="en-US" dirty="0"/>
              <a:t>. </a:t>
            </a:r>
            <a:r>
              <a:rPr lang="en-US" dirty="0" err="1"/>
              <a:t>Fluxos</a:t>
            </a:r>
            <a:r>
              <a:rPr lang="en-US" dirty="0"/>
              <a:t> </a:t>
            </a:r>
            <a:r>
              <a:rPr lang="en-US" dirty="0" err="1"/>
              <a:t>simplificados</a:t>
            </a:r>
            <a:r>
              <a:rPr lang="en-US" dirty="0"/>
              <a:t> para exchange de tokens)</a:t>
            </a:r>
          </a:p>
          <a:p>
            <a:r>
              <a:rPr lang="en-US" dirty="0"/>
              <a:t>	</a:t>
            </a:r>
            <a:r>
              <a:rPr lang="en-US" dirty="0" err="1"/>
              <a:t>Faz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de bearer tokens</a:t>
            </a:r>
          </a:p>
          <a:p>
            <a:r>
              <a:rPr lang="en-US" dirty="0"/>
              <a:t>Threat model</a:t>
            </a:r>
          </a:p>
          <a:p>
            <a:r>
              <a:rPr lang="en-US" dirty="0"/>
              <a:t>	A spec é </a:t>
            </a:r>
            <a:r>
              <a:rPr lang="en-US" dirty="0" err="1"/>
              <a:t>aberta</a:t>
            </a:r>
            <a:r>
              <a:rPr lang="en-US" dirty="0"/>
              <a:t>. Se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ela</a:t>
            </a:r>
            <a:r>
              <a:rPr lang="en-US" dirty="0"/>
              <a:t> </a:t>
            </a:r>
            <a:r>
              <a:rPr lang="en-US" dirty="0" err="1"/>
              <a:t>palavra</a:t>
            </a:r>
            <a:r>
              <a:rPr lang="en-US" dirty="0"/>
              <a:t> por </a:t>
            </a:r>
            <a:r>
              <a:rPr lang="en-US" dirty="0" err="1"/>
              <a:t>palavra</a:t>
            </a:r>
            <a:r>
              <a:rPr lang="en-US" dirty="0"/>
              <a:t>, </a:t>
            </a:r>
            <a:r>
              <a:rPr lang="en-US" dirty="0" err="1"/>
              <a:t>pode</a:t>
            </a:r>
            <a:r>
              <a:rPr lang="en-US" dirty="0"/>
              <a:t> haver </a:t>
            </a:r>
            <a:r>
              <a:rPr lang="en-US" dirty="0" err="1"/>
              <a:t>brechas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. </a:t>
            </a:r>
            <a:r>
              <a:rPr lang="en-US" dirty="0" err="1"/>
              <a:t>Exemplo</a:t>
            </a:r>
            <a:r>
              <a:rPr lang="en-US" dirty="0"/>
              <a:t> bearer token.</a:t>
            </a:r>
          </a:p>
          <a:p>
            <a:r>
              <a:rPr lang="en-US" dirty="0"/>
              <a:t>	O threat model é </a:t>
            </a:r>
            <a:r>
              <a:rPr lang="en-US" dirty="0" err="1"/>
              <a:t>aberto</a:t>
            </a:r>
            <a:r>
              <a:rPr lang="en-US" dirty="0"/>
              <a:t>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: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dirty="0"/>
              <a:t>, </a:t>
            </a:r>
            <a:r>
              <a:rPr lang="en-US" dirty="0" err="1"/>
              <a:t>aquilo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errado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epoca</a:t>
            </a:r>
            <a:r>
              <a:rPr lang="en-US" dirty="0"/>
              <a:t>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tinha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de por </a:t>
            </a:r>
            <a:r>
              <a:rPr lang="en-US" dirty="0" err="1"/>
              <a:t>onde</a:t>
            </a:r>
            <a:r>
              <a:rPr lang="en-US" dirty="0"/>
              <a:t> as </a:t>
            </a:r>
            <a:r>
              <a:rPr lang="en-US" dirty="0" err="1"/>
              <a:t>coisas</a:t>
            </a:r>
            <a:r>
              <a:rPr lang="en-US" dirty="0"/>
              <a:t> </a:t>
            </a:r>
            <a:r>
              <a:rPr lang="en-US" dirty="0" err="1"/>
              <a:t>iriam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jan</a:t>
            </a:r>
            <a:r>
              <a:rPr lang="en-US" dirty="0"/>
              <a:t> de 2013 </a:t>
            </a:r>
            <a:r>
              <a:rPr lang="en-US" dirty="0" err="1"/>
              <a:t>teve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publicado</a:t>
            </a:r>
            <a:r>
              <a:rPr lang="en-US" dirty="0"/>
              <a:t> um </a:t>
            </a:r>
            <a:r>
              <a:rPr lang="en-US" dirty="0" err="1"/>
              <a:t>documento</a:t>
            </a:r>
            <a:r>
              <a:rPr lang="en-US" dirty="0"/>
              <a:t> que </a:t>
            </a:r>
            <a:r>
              <a:rPr lang="en-US" dirty="0" err="1"/>
              <a:t>mostrava</a:t>
            </a:r>
            <a:r>
              <a:rPr lang="en-US" dirty="0"/>
              <a:t> o que </a:t>
            </a:r>
            <a:r>
              <a:rPr lang="en-US" dirty="0" err="1"/>
              <a:t>poderia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dirty="0"/>
              <a:t> com o OAuth2.0. </a:t>
            </a:r>
            <a:r>
              <a:rPr lang="en-US" dirty="0" err="1"/>
              <a:t>Naquele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</a:t>
            </a:r>
            <a:r>
              <a:rPr lang="en-US" dirty="0" err="1"/>
              <a:t>ninguem</a:t>
            </a:r>
            <a:r>
              <a:rPr lang="en-US" dirty="0"/>
              <a:t> sabia </a:t>
            </a:r>
            <a:r>
              <a:rPr lang="en-US" dirty="0" err="1"/>
              <a:t>ainda</a:t>
            </a:r>
            <a:r>
              <a:rPr lang="en-US" dirty="0"/>
              <a:t> das </a:t>
            </a:r>
            <a:r>
              <a:rPr lang="en-US" dirty="0" err="1"/>
              <a:t>falhas</a:t>
            </a:r>
            <a:r>
              <a:rPr lang="en-US" dirty="0"/>
              <a:t>, </a:t>
            </a:r>
            <a:r>
              <a:rPr lang="en-US" dirty="0" err="1"/>
              <a:t>havia</a:t>
            </a:r>
            <a:r>
              <a:rPr lang="en-US" dirty="0"/>
              <a:t> </a:t>
            </a:r>
            <a:r>
              <a:rPr lang="en-US" dirty="0" err="1"/>
              <a:t>pouca</a:t>
            </a:r>
            <a:r>
              <a:rPr lang="en-US" dirty="0"/>
              <a:t> </a:t>
            </a:r>
            <a:r>
              <a:rPr lang="en-US" dirty="0" err="1"/>
              <a:t>experiencia</a:t>
            </a:r>
            <a:r>
              <a:rPr lang="en-US" dirty="0"/>
              <a:t>. Como o mercado </a:t>
            </a:r>
            <a:r>
              <a:rPr lang="en-US" dirty="0" err="1"/>
              <a:t>iria</a:t>
            </a:r>
            <a:r>
              <a:rPr lang="en-US" dirty="0"/>
              <a:t> utilizer.</a:t>
            </a:r>
          </a:p>
          <a:p>
            <a:endParaRPr lang="en-US" dirty="0"/>
          </a:p>
          <a:p>
            <a:r>
              <a:rPr lang="en-US" dirty="0"/>
              <a:t>2014 </a:t>
            </a:r>
          </a:p>
          <a:p>
            <a:r>
              <a:rPr lang="en-US" dirty="0"/>
              <a:t>	é </a:t>
            </a:r>
            <a:r>
              <a:rPr lang="en-US" dirty="0" err="1"/>
              <a:t>publicado</a:t>
            </a:r>
            <a:r>
              <a:rPr lang="en-US" dirty="0"/>
              <a:t> o </a:t>
            </a:r>
            <a:r>
              <a:rPr lang="en-US" dirty="0" err="1"/>
              <a:t>OpenId</a:t>
            </a:r>
            <a:r>
              <a:rPr lang="en-US" dirty="0"/>
              <a:t> Connect. Que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de </a:t>
            </a:r>
            <a:r>
              <a:rPr lang="en-US" dirty="0" err="1"/>
              <a:t>identidade</a:t>
            </a:r>
            <a:r>
              <a:rPr lang="en-US" dirty="0"/>
              <a:t> para o </a:t>
            </a:r>
            <a:r>
              <a:rPr lang="en-US" dirty="0" err="1"/>
              <a:t>Oauth</a:t>
            </a:r>
            <a:r>
              <a:rPr lang="en-US" dirty="0"/>
              <a:t> 2.0.</a:t>
            </a:r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coisas</a:t>
            </a:r>
            <a:r>
              <a:rPr lang="en-US" dirty="0"/>
              <a:t> </a:t>
            </a:r>
            <a:r>
              <a:rPr lang="en-US" dirty="0" err="1"/>
              <a:t>evoluem</a:t>
            </a:r>
            <a:r>
              <a:rPr lang="en-US" dirty="0"/>
              <a:t> </a:t>
            </a:r>
          </a:p>
          <a:p>
            <a:r>
              <a:rPr lang="en-US" dirty="0"/>
              <a:t>	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cenários</a:t>
            </a:r>
            <a:r>
              <a:rPr lang="en-US" dirty="0"/>
              <a:t>. </a:t>
            </a:r>
            <a:r>
              <a:rPr lang="en-US" dirty="0" err="1"/>
              <a:t>Ficam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. </a:t>
            </a:r>
          </a:p>
          <a:p>
            <a:r>
              <a:rPr lang="en-US" dirty="0"/>
              <a:t>	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tecnologias</a:t>
            </a:r>
            <a:endParaRPr lang="en-US" dirty="0"/>
          </a:p>
          <a:p>
            <a:r>
              <a:rPr lang="en-US" dirty="0"/>
              <a:t>	O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err="1"/>
              <a:t>começa</a:t>
            </a:r>
            <a:r>
              <a:rPr lang="en-US" dirty="0"/>
              <a:t> a </a:t>
            </a:r>
            <a:r>
              <a:rPr lang="en-US" dirty="0" err="1"/>
              <a:t>ficar</a:t>
            </a:r>
            <a:r>
              <a:rPr lang="en-US" dirty="0"/>
              <a:t> Famoso. </a:t>
            </a:r>
          </a:p>
          <a:p>
            <a:r>
              <a:rPr lang="en-US" dirty="0"/>
              <a:t>	</a:t>
            </a:r>
            <a:r>
              <a:rPr lang="en-US" dirty="0" err="1"/>
              <a:t>Adotado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Cenários</a:t>
            </a:r>
            <a:r>
              <a:rPr lang="en-US" dirty="0"/>
              <a:t> </a:t>
            </a:r>
            <a:r>
              <a:rPr lang="en-US" dirty="0" err="1"/>
              <a:t>financeiros</a:t>
            </a:r>
            <a:r>
              <a:rPr lang="en-US" dirty="0"/>
              <a:t>, </a:t>
            </a:r>
            <a:r>
              <a:rPr lang="en-US" dirty="0" err="1"/>
              <a:t>cenarios</a:t>
            </a:r>
            <a:r>
              <a:rPr lang="en-US" dirty="0"/>
              <a:t> </a:t>
            </a:r>
            <a:r>
              <a:rPr lang="en-US" dirty="0" err="1"/>
              <a:t>valiosos</a:t>
            </a:r>
            <a:r>
              <a:rPr lang="en-US" dirty="0"/>
              <a:t>. Dessa forma o </a:t>
            </a:r>
            <a:r>
              <a:rPr lang="en-US" dirty="0" err="1"/>
              <a:t>protocolo</a:t>
            </a:r>
            <a:r>
              <a:rPr lang="en-US" dirty="0"/>
              <a:t> </a:t>
            </a:r>
            <a:r>
              <a:rPr lang="en-US" dirty="0" err="1"/>
              <a:t>começa</a:t>
            </a:r>
            <a:r>
              <a:rPr lang="en-US" dirty="0"/>
              <a:t> a ser </a:t>
            </a:r>
            <a:r>
              <a:rPr lang="en-US" dirty="0" err="1"/>
              <a:t>atacado</a:t>
            </a:r>
            <a:r>
              <a:rPr lang="en-US" dirty="0"/>
              <a:t>. </a:t>
            </a:r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elaborados</a:t>
            </a:r>
            <a:endParaRPr lang="en-US" dirty="0"/>
          </a:p>
          <a:p>
            <a:endParaRPr lang="en-US" dirty="0"/>
          </a:p>
          <a:p>
            <a:r>
              <a:rPr lang="en-US" dirty="0"/>
              <a:t>2017</a:t>
            </a:r>
          </a:p>
          <a:p>
            <a:r>
              <a:rPr lang="en-US" dirty="0"/>
              <a:t>Por causa </a:t>
            </a:r>
            <a:r>
              <a:rPr lang="en-US" dirty="0" err="1"/>
              <a:t>disso</a:t>
            </a:r>
            <a:r>
              <a:rPr lang="en-US" dirty="0"/>
              <a:t> </a:t>
            </a:r>
            <a:r>
              <a:rPr lang="en-US" dirty="0" err="1"/>
              <a:t>começa</a:t>
            </a:r>
            <a:r>
              <a:rPr lang="en-US" dirty="0"/>
              <a:t> a ser </a:t>
            </a:r>
            <a:r>
              <a:rPr lang="en-US" dirty="0" err="1"/>
              <a:t>publicado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BCP. Best Current Practices. </a:t>
            </a:r>
            <a:r>
              <a:rPr lang="en-US" dirty="0" err="1"/>
              <a:t>Até</a:t>
            </a:r>
            <a:r>
              <a:rPr lang="en-US" dirty="0"/>
              <a:t> que se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bcp</a:t>
            </a:r>
            <a:r>
              <a:rPr lang="en-US" dirty="0"/>
              <a:t>,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9725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Um algoritmo de criptografia pode ser considerado como uma fórmula. É um conjunto de procedimentos matemáticos. E através do uso desse algoritmo, as informações são transformadas em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Ciphertext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(texto cifrado) e requerem o uso de uma chave para transformar os dados em sua forma original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en-US" dirty="0"/>
              <a:t>IdentityServer4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aceita</a:t>
            </a:r>
            <a:r>
              <a:rPr lang="en-US" dirty="0"/>
              <a:t> HMAC, pois a </a:t>
            </a:r>
            <a:r>
              <a:rPr lang="en-US" dirty="0" err="1"/>
              <a:t>chave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ser </a:t>
            </a:r>
            <a:r>
              <a:rPr lang="en-US" dirty="0" err="1"/>
              <a:t>compartilhada</a:t>
            </a:r>
            <a:r>
              <a:rPr lang="en-US" dirty="0"/>
              <a:t>.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com reference token</a:t>
            </a:r>
          </a:p>
          <a:p>
            <a:endParaRPr lang="en-US" dirty="0"/>
          </a:p>
          <a:p>
            <a:r>
              <a:rPr lang="pt-BR" dirty="0"/>
              <a:t>A introdução da criptografia de curva elíptica (CEC) em 1985 revolucionou a maneira como fazemos a criptografia de chave pública. ECC é mais</a:t>
            </a:r>
          </a:p>
          <a:p>
            <a:r>
              <a:rPr lang="pt-BR" dirty="0"/>
              <a:t>poderoso e eficiente do que alternativas como RSA</a:t>
            </a:r>
            <a:endParaRPr lang="id-ID" dirty="0"/>
          </a:p>
          <a:p>
            <a:endParaRPr lang="en-US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3228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Os algoritmos de criptografia se tornam mais fracos com o tempo.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Seja por que as técnicas de análise de criptografia melhoram ou por causa do desempenho dos computadores que melhoram dia após dias. Ambos contribuem para diminuir o tempo necessário para quebrar um algoritmo específico. Portanto, o objetivo do JWK e JWKS é permitir que um servidor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OAuth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2.0 seja modular em relação a criptografia. Permitindo que novos algoritmos sejam facilmente inseridos.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64256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0638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https://unsplash.com/photos/HRA_VAi9_Nc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58201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https://unsplash.com/photos/ToV0rS9nTYs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8466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</a:t>
            </a:r>
            <a:endParaRPr lang="en-US" dirty="0"/>
          </a:p>
          <a:p>
            <a:r>
              <a:rPr lang="id-ID" dirty="0"/>
              <a:t>https://unsplash.com/photos/FtBS0p23fcc</a:t>
            </a:r>
            <a:endParaRPr lang="en-US" dirty="0"/>
          </a:p>
          <a:p>
            <a:r>
              <a:rPr lang="id-ID" dirty="0"/>
              <a:t>https://unsplash.com/photos/Gz3iikctfEw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21832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</a:t>
            </a:r>
            <a:endParaRPr lang="en-US" dirty="0"/>
          </a:p>
          <a:p>
            <a:r>
              <a:rPr lang="id-ID" dirty="0"/>
              <a:t>https://unsplash.com/photos/FtBS0p23fcc</a:t>
            </a:r>
            <a:endParaRPr lang="en-US" dirty="0"/>
          </a:p>
          <a:p>
            <a:r>
              <a:rPr lang="id-ID" dirty="0"/>
              <a:t>https://unsplash.com/photos/Gz3iikctfEw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2304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05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Autenticar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é 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processo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identificar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quem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você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Autorizar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é saber se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você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pode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fazer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algo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IDentitySErver</a:t>
            </a:r>
            <a:r>
              <a:rPr lang="en-US" dirty="0"/>
              <a:t> </a:t>
            </a:r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2 </a:t>
            </a:r>
            <a:r>
              <a:rPr lang="en-US" dirty="0" err="1"/>
              <a:t>protocolos</a:t>
            </a:r>
            <a:r>
              <a:rPr lang="en-US" dirty="0"/>
              <a:t>. </a:t>
            </a:r>
            <a:r>
              <a:rPr lang="en-US" dirty="0" err="1"/>
              <a:t>OpenId</a:t>
            </a:r>
            <a:r>
              <a:rPr lang="en-US" dirty="0"/>
              <a:t> e OAuth 2.0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ASP.NET Identity é </a:t>
            </a:r>
            <a:r>
              <a:rPr lang="en-US" dirty="0" err="1"/>
              <a:t>comumente</a:t>
            </a:r>
            <a:r>
              <a:rPr lang="en-US" dirty="0"/>
              <a:t> </a:t>
            </a:r>
            <a:r>
              <a:rPr lang="en-US" dirty="0" err="1"/>
              <a:t>utilizado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conjunto com o IdentityServer4</a:t>
            </a:r>
            <a:endParaRPr lang="id-ID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367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Uma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complexa</a:t>
            </a:r>
            <a:r>
              <a:rPr lang="en-US" dirty="0"/>
              <a:t> de tokens. É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 </a:t>
            </a:r>
            <a:r>
              <a:rPr lang="en-US" dirty="0" err="1"/>
              <a:t>nisso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	User</a:t>
            </a:r>
          </a:p>
          <a:p>
            <a:r>
              <a:rPr lang="en-US" dirty="0"/>
              <a:t>	Client</a:t>
            </a:r>
          </a:p>
          <a:p>
            <a:r>
              <a:rPr lang="en-US" dirty="0"/>
              <a:t>	Resources</a:t>
            </a:r>
          </a:p>
          <a:p>
            <a:r>
              <a:rPr lang="en-US" dirty="0"/>
              <a:t>	</a:t>
            </a:r>
            <a:r>
              <a:rPr lang="en-US" dirty="0" err="1"/>
              <a:t>IdentityTokens</a:t>
            </a:r>
            <a:endParaRPr lang="en-US" dirty="0"/>
          </a:p>
          <a:p>
            <a:endParaRPr lang="en-US" dirty="0"/>
          </a:p>
          <a:p>
            <a:r>
              <a:rPr lang="en-US" dirty="0"/>
              <a:t>Um </a:t>
            </a:r>
            <a:r>
              <a:rPr lang="en-US" dirty="0" err="1"/>
              <a:t>protocoloo</a:t>
            </a:r>
            <a:r>
              <a:rPr lang="en-US" dirty="0"/>
              <a:t>: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OAuth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2.0 é um protocolo padrão para autorização. Permite que aplicativos como Web App, Mobile e Desktop obtenham acesso limitado às informações dos usuários através do protocolo HTTP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7094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diretos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implementação</a:t>
            </a:r>
            <a:r>
              <a:rPr lang="en-US" dirty="0"/>
              <a:t> da API / </a:t>
            </a:r>
            <a:r>
              <a:rPr lang="en-US" dirty="0" err="1"/>
              <a:t>AuthServer</a:t>
            </a:r>
            <a:r>
              <a:rPr lang="en-US" dirty="0"/>
              <a:t> / Client</a:t>
            </a:r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Protocolo</a:t>
            </a:r>
            <a:endParaRPr lang="en-US" dirty="0"/>
          </a:p>
          <a:p>
            <a:r>
              <a:rPr lang="en-US" dirty="0"/>
              <a:t>Impersonate: @@123NomeDoUsuario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6474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diretos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implementação</a:t>
            </a:r>
            <a:r>
              <a:rPr lang="en-US" dirty="0"/>
              <a:t> da API / </a:t>
            </a:r>
            <a:r>
              <a:rPr lang="en-US" dirty="0" err="1"/>
              <a:t>AuthServer</a:t>
            </a:r>
            <a:r>
              <a:rPr lang="en-US" dirty="0"/>
              <a:t> / Client</a:t>
            </a:r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Protocolo</a:t>
            </a:r>
            <a:endParaRPr lang="en-US" dirty="0"/>
          </a:p>
          <a:p>
            <a:r>
              <a:rPr lang="en-US" dirty="0"/>
              <a:t>@@123NomeDoUsuario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8311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https://unsplash.com/photos/fFQydPHYvM0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0956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Attack Surface - </a:t>
            </a:r>
            <a:r>
              <a:rPr lang="pt-BR" dirty="0"/>
              <a:t> é a soma dos diferentes pontos (os "vetores de ataque") em que um usuário não autorizado (o "atacante") pode tentar inserir dados ou extrair dados de um ambiente</a:t>
            </a:r>
          </a:p>
          <a:p>
            <a:r>
              <a:rPr lang="pt-BR" dirty="0"/>
              <a:t>Mais propenso a </a:t>
            </a:r>
            <a:r>
              <a:rPr lang="pt-BR" dirty="0" err="1"/>
              <a:t>phishing</a:t>
            </a:r>
            <a:r>
              <a:rPr lang="pt-BR" dirty="0"/>
              <a:t> – você acostuma o usuário a entender que a senha dele para seu serviço pode ser utilizada em diversos lugares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644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3061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6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36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30523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7505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088749" cy="68580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8"/>
            <a:ext cx="2764558" cy="2766536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929086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6088749" cy="6857998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7"/>
            <a:ext cx="2764558" cy="2766534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44436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4774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8095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7204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15886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65287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6103253" y="0"/>
            <a:ext cx="6088747" cy="68580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9130" y="2032879"/>
            <a:ext cx="2764556" cy="2766536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6698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3253" y="2"/>
            <a:ext cx="6088747" cy="6857998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69130" y="2058588"/>
            <a:ext cx="2764556" cy="2766534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40896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1182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0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309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309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854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854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564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7103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7513" cy="68580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6016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3875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7572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36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00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3542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8920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4840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5721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9223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2215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4241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55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555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58023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4399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7573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6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36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8741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0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309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309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854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854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0679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55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555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58023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1956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5667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8666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5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8714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46817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099" y="3429000"/>
            <a:ext cx="5210175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1" y="800100"/>
            <a:ext cx="2993186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8713" y="800100"/>
            <a:ext cx="2993187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1724" y="3429000"/>
            <a:ext cx="5210176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5403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34290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4317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90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8001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9464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8416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0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49097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89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6016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3429001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87119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8999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0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0870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3547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6213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4863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8189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41210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526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52757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700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6827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52469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017485"/>
            <a:ext cx="12192000" cy="8875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1894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6898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7405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6606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2613997"/>
      </p:ext>
    </p:extLst>
  </p:cSld>
  <p:clrMapOvr>
    <a:masterClrMapping/>
  </p:clrMapOvr>
  <p:transition spd="slow">
    <p:push dir="r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965300"/>
      </p:ext>
    </p:extLst>
  </p:cSld>
  <p:clrMapOvr>
    <a:masterClrMapping/>
  </p:clrMapOvr>
  <p:transition spd="slow">
    <p:push dir="r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5953403"/>
      </p:ext>
    </p:extLst>
  </p:cSld>
  <p:clrMapOvr>
    <a:masterClrMapping/>
  </p:clrMapOvr>
  <p:transition spd="slow">
    <p:push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8695020"/>
      </p:ext>
    </p:extLst>
  </p:cSld>
  <p:clrMapOvr>
    <a:masterClrMapping/>
  </p:clrMapOvr>
  <p:transition spd="slow">
    <p:push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63917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94907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5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8714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3680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3685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6881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440" y="800098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44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2749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51941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51941" y="2600321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1941" y="81437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194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6888" y="2619377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1939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56886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2438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438" y="260508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32438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036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790576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2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9602" y="2624130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19602" y="441959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95151" y="441959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1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65729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24553" y="2602042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4" y="806575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24551" y="823241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79837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100" y="261632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0" y="4411794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21670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62841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099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3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8450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6333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00529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099" y="3429000"/>
            <a:ext cx="5210175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1" y="800100"/>
            <a:ext cx="2993186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8713" y="800100"/>
            <a:ext cx="2993187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1724" y="3429000"/>
            <a:ext cx="5210176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2315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33767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444536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2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6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912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37029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2918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73197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29204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8516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4532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31869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34290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1923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2072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01685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9712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09333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054990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48763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3486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789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4177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5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519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5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90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8001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97661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4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2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3143" y="1293338"/>
            <a:ext cx="3869181" cy="4246414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333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595" y="1306607"/>
            <a:ext cx="3867100" cy="4289996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06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9576" y="1305773"/>
            <a:ext cx="3864886" cy="4287246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83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306" y="1306607"/>
            <a:ext cx="3869181" cy="4289996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153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365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312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3040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72925"/>
      </p:ext>
    </p:extLst>
  </p:cSld>
  <p:clrMapOvr>
    <a:masterClrMapping/>
  </p:clrMapOvr>
  <p:transition spd="slow">
    <p:push dir="u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5843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053683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0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62120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088749" cy="68580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8"/>
            <a:ext cx="2764558" cy="2766536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541641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6088749" cy="6857998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7"/>
            <a:ext cx="2764558" cy="2766534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703521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6103253" y="0"/>
            <a:ext cx="6088747" cy="68580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9130" y="2032879"/>
            <a:ext cx="2764556" cy="2766536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03302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3253" y="2"/>
            <a:ext cx="6088747" cy="6857998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69130" y="2058588"/>
            <a:ext cx="2764556" cy="2766534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092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50487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782212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7457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15886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8616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5396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7076167" cy="68580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2679753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7572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36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00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7278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89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327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1" y="0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0644695"/>
      </p:ext>
    </p:extLst>
  </p:cSld>
  <p:clrMapOvr>
    <a:masterClrMapping/>
  </p:clrMapOvr>
  <p:transition spd="slow">
    <p:push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8838695"/>
      </p:ext>
    </p:extLst>
  </p:cSld>
  <p:clrMapOvr>
    <a:masterClrMapping/>
  </p:clrMapOvr>
  <p:transition spd="slow">
    <p:push dir="r"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3" y="0"/>
            <a:ext cx="7076167" cy="68580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453661"/>
      </p:ext>
    </p:extLst>
  </p:cSld>
  <p:clrMapOvr>
    <a:masterClrMapping/>
  </p:clrMapOvr>
  <p:transition spd="slow">
    <p:push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5625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6790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23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3396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59479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20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00077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1835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9979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5285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3429001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46488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4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90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70344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607005"/>
      </p:ext>
    </p:extLst>
  </p:cSld>
  <p:clrMapOvr>
    <a:masterClrMapping/>
  </p:clrMapOvr>
  <p:transition spd="slow">
    <p:push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675770"/>
      </p:ext>
    </p:extLst>
  </p:cSld>
  <p:clrMapOvr>
    <a:masterClrMapping/>
  </p:clrMapOvr>
  <p:transition spd="slow">
    <p:push dir="r"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062805"/>
      </p:ext>
    </p:extLst>
  </p:cSld>
  <p:clrMapOvr>
    <a:masterClrMapping/>
  </p:clrMapOvr>
  <p:transition spd="slow">
    <p:push dir="u"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18761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15861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14863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81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8999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0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18430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0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7513" cy="68580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3383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6255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3196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4297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464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4863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8189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0291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526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06330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404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7920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9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8390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08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5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458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4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89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2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3143" y="1293338"/>
            <a:ext cx="3869181" cy="4246414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7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595" y="1306607"/>
            <a:ext cx="3867100" cy="4289996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420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9576" y="1305773"/>
            <a:ext cx="3864886" cy="4287246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26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306" y="1306607"/>
            <a:ext cx="3869181" cy="4289996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9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0892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563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312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6932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7204793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5843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791150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1174721"/>
      </p:ext>
    </p:extLst>
  </p:cSld>
  <p:clrMapOvr>
    <a:masterClrMapping/>
  </p:clrMapOvr>
  <p:transition spd="slow">
    <p:push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8248141"/>
      </p:ext>
    </p:extLst>
  </p:cSld>
  <p:clrMapOvr>
    <a:masterClrMapping/>
  </p:clrMapOvr>
  <p:transition spd="slow">
    <p:push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0847900"/>
      </p:ext>
    </p:extLst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3399521"/>
      </p:ext>
    </p:extLst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848970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543870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20809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57983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2162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440" y="800098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44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2749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51941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51941" y="2600321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1941" y="81437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24452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6888" y="2619377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1939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56886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2438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438" y="260508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32438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36927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790576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2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9602" y="2624130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19602" y="441959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95151" y="441959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1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1905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24553" y="2602042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4" y="806575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24551" y="823241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79837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100" y="261632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0" y="4411794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4110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2209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099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3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59594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14439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8553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6679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5273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08650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2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6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412793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7340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9480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4849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99080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106244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82649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28951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06312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87684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9006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5054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4080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2455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542921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017485"/>
            <a:ext cx="12192000" cy="8875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7873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6045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789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035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183230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2008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1107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1304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2787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759149"/>
      </p:ext>
    </p:extLst>
  </p:cSld>
  <p:clrMapOvr>
    <a:masterClrMapping/>
  </p:clrMapOvr>
  <p:transition spd="slow">
    <p:push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980646"/>
      </p:ext>
    </p:extLst>
  </p:cSld>
  <p:clrMapOvr>
    <a:masterClrMapping/>
  </p:clrMapOvr>
  <p:transition spd="slow">
    <p:push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47540"/>
      </p:ext>
    </p:extLst>
  </p:cSld>
  <p:clrMapOvr>
    <a:masterClrMapping/>
  </p:clrMapOvr>
  <p:transition spd="slow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9331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5625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8404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7076167" cy="68580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7437465"/>
      </p:ext>
    </p:extLst>
  </p:cSld>
  <p:clrMapOvr>
    <a:masterClrMapping/>
  </p:clrMapOvr>
  <p:transition spd="slow">
    <p:push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1" y="0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8977681"/>
      </p:ext>
    </p:extLst>
  </p:cSld>
  <p:clrMapOvr>
    <a:masterClrMapping/>
  </p:clrMapOvr>
  <p:transition spd="slow">
    <p:push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6412873"/>
      </p:ext>
    </p:extLst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9511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3" y="0"/>
            <a:ext cx="7076167" cy="68580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2764194"/>
      </p:ext>
    </p:extLst>
  </p:cSld>
  <p:clrMapOvr>
    <a:masterClrMapping/>
  </p:clrMapOvr>
  <p:transition spd="slow">
    <p:push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23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0418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78871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20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69647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1430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76368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71785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183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718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52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53.xml"/><Relationship Id="rId47" Type="http://schemas.openxmlformats.org/officeDocument/2006/relationships/slideLayout" Target="../slideLayouts/slideLayout158.xml"/><Relationship Id="rId63" Type="http://schemas.openxmlformats.org/officeDocument/2006/relationships/slideLayout" Target="../slideLayouts/slideLayout174.xml"/><Relationship Id="rId68" Type="http://schemas.openxmlformats.org/officeDocument/2006/relationships/slideLayout" Target="../slideLayouts/slideLayout179.xml"/><Relationship Id="rId84" Type="http://schemas.openxmlformats.org/officeDocument/2006/relationships/slideLayout" Target="../slideLayouts/slideLayout195.xml"/><Relationship Id="rId89" Type="http://schemas.openxmlformats.org/officeDocument/2006/relationships/slideLayout" Target="../slideLayouts/slideLayout200.xml"/><Relationship Id="rId11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127.xml"/><Relationship Id="rId107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53" Type="http://schemas.openxmlformats.org/officeDocument/2006/relationships/slideLayout" Target="../slideLayouts/slideLayout164.xml"/><Relationship Id="rId58" Type="http://schemas.openxmlformats.org/officeDocument/2006/relationships/slideLayout" Target="../slideLayouts/slideLayout169.xml"/><Relationship Id="rId74" Type="http://schemas.openxmlformats.org/officeDocument/2006/relationships/slideLayout" Target="../slideLayouts/slideLayout185.xml"/><Relationship Id="rId79" Type="http://schemas.openxmlformats.org/officeDocument/2006/relationships/slideLayout" Target="../slideLayouts/slideLayout190.xml"/><Relationship Id="rId102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16.xml"/><Relationship Id="rId90" Type="http://schemas.openxmlformats.org/officeDocument/2006/relationships/slideLayout" Target="../slideLayouts/slideLayout201.xml"/><Relationship Id="rId95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43" Type="http://schemas.openxmlformats.org/officeDocument/2006/relationships/slideLayout" Target="../slideLayouts/slideLayout154.xml"/><Relationship Id="rId48" Type="http://schemas.openxmlformats.org/officeDocument/2006/relationships/slideLayout" Target="../slideLayouts/slideLayout159.xml"/><Relationship Id="rId64" Type="http://schemas.openxmlformats.org/officeDocument/2006/relationships/slideLayout" Target="../slideLayouts/slideLayout175.xml"/><Relationship Id="rId69" Type="http://schemas.openxmlformats.org/officeDocument/2006/relationships/slideLayout" Target="../slideLayouts/slideLayout180.xml"/><Relationship Id="rId113" Type="http://schemas.openxmlformats.org/officeDocument/2006/relationships/theme" Target="../theme/theme2.xml"/><Relationship Id="rId80" Type="http://schemas.openxmlformats.org/officeDocument/2006/relationships/slideLayout" Target="../slideLayouts/slideLayout191.xml"/><Relationship Id="rId85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44.xml"/><Relationship Id="rId38" Type="http://schemas.openxmlformats.org/officeDocument/2006/relationships/slideLayout" Target="../slideLayouts/slideLayout149.xml"/><Relationship Id="rId59" Type="http://schemas.openxmlformats.org/officeDocument/2006/relationships/slideLayout" Target="../slideLayouts/slideLayout170.xml"/><Relationship Id="rId103" Type="http://schemas.openxmlformats.org/officeDocument/2006/relationships/slideLayout" Target="../slideLayouts/slideLayout214.xml"/><Relationship Id="rId108" Type="http://schemas.openxmlformats.org/officeDocument/2006/relationships/slideLayout" Target="../slideLayouts/slideLayout219.xml"/><Relationship Id="rId54" Type="http://schemas.openxmlformats.org/officeDocument/2006/relationships/slideLayout" Target="../slideLayouts/slideLayout165.xml"/><Relationship Id="rId70" Type="http://schemas.openxmlformats.org/officeDocument/2006/relationships/slideLayout" Target="../slideLayouts/slideLayout181.xml"/><Relationship Id="rId75" Type="http://schemas.openxmlformats.org/officeDocument/2006/relationships/slideLayout" Target="../slideLayouts/slideLayout186.xml"/><Relationship Id="rId91" Type="http://schemas.openxmlformats.org/officeDocument/2006/relationships/slideLayout" Target="../slideLayouts/slideLayout202.xml"/><Relationship Id="rId96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49" Type="http://schemas.openxmlformats.org/officeDocument/2006/relationships/slideLayout" Target="../slideLayouts/slideLayout160.xml"/><Relationship Id="rId57" Type="http://schemas.openxmlformats.org/officeDocument/2006/relationships/slideLayout" Target="../slideLayouts/slideLayout168.xml"/><Relationship Id="rId106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55.xml"/><Relationship Id="rId52" Type="http://schemas.openxmlformats.org/officeDocument/2006/relationships/slideLayout" Target="../slideLayouts/slideLayout163.xml"/><Relationship Id="rId60" Type="http://schemas.openxmlformats.org/officeDocument/2006/relationships/slideLayout" Target="../slideLayouts/slideLayout171.xml"/><Relationship Id="rId65" Type="http://schemas.openxmlformats.org/officeDocument/2006/relationships/slideLayout" Target="../slideLayouts/slideLayout176.xml"/><Relationship Id="rId73" Type="http://schemas.openxmlformats.org/officeDocument/2006/relationships/slideLayout" Target="../slideLayouts/slideLayout184.xml"/><Relationship Id="rId78" Type="http://schemas.openxmlformats.org/officeDocument/2006/relationships/slideLayout" Target="../slideLayouts/slideLayout189.xml"/><Relationship Id="rId81" Type="http://schemas.openxmlformats.org/officeDocument/2006/relationships/slideLayout" Target="../slideLayouts/slideLayout192.xml"/><Relationship Id="rId86" Type="http://schemas.openxmlformats.org/officeDocument/2006/relationships/slideLayout" Target="../slideLayouts/slideLayout197.xml"/><Relationship Id="rId94" Type="http://schemas.openxmlformats.org/officeDocument/2006/relationships/slideLayout" Target="../slideLayouts/slideLayout205.xml"/><Relationship Id="rId99" Type="http://schemas.openxmlformats.org/officeDocument/2006/relationships/slideLayout" Target="../slideLayouts/slideLayout210.xml"/><Relationship Id="rId101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39" Type="http://schemas.openxmlformats.org/officeDocument/2006/relationships/slideLayout" Target="../slideLayouts/slideLayout150.xml"/><Relationship Id="rId109" Type="http://schemas.openxmlformats.org/officeDocument/2006/relationships/slideLayout" Target="../slideLayouts/slideLayout220.xml"/><Relationship Id="rId34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61.xml"/><Relationship Id="rId55" Type="http://schemas.openxmlformats.org/officeDocument/2006/relationships/slideLayout" Target="../slideLayouts/slideLayout166.xml"/><Relationship Id="rId76" Type="http://schemas.openxmlformats.org/officeDocument/2006/relationships/slideLayout" Target="../slideLayouts/slideLayout187.xml"/><Relationship Id="rId97" Type="http://schemas.openxmlformats.org/officeDocument/2006/relationships/slideLayout" Target="../slideLayouts/slideLayout208.xml"/><Relationship Id="rId104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118.xml"/><Relationship Id="rId71" Type="http://schemas.openxmlformats.org/officeDocument/2006/relationships/slideLayout" Target="../slideLayouts/slideLayout182.xml"/><Relationship Id="rId92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51.xml"/><Relationship Id="rId45" Type="http://schemas.openxmlformats.org/officeDocument/2006/relationships/slideLayout" Target="../slideLayouts/slideLayout156.xml"/><Relationship Id="rId66" Type="http://schemas.openxmlformats.org/officeDocument/2006/relationships/slideLayout" Target="../slideLayouts/slideLayout177.xml"/><Relationship Id="rId87" Type="http://schemas.openxmlformats.org/officeDocument/2006/relationships/slideLayout" Target="../slideLayouts/slideLayout198.xml"/><Relationship Id="rId110" Type="http://schemas.openxmlformats.org/officeDocument/2006/relationships/slideLayout" Target="../slideLayouts/slideLayout221.xml"/><Relationship Id="rId61" Type="http://schemas.openxmlformats.org/officeDocument/2006/relationships/slideLayout" Target="../slideLayouts/slideLayout172.xml"/><Relationship Id="rId82" Type="http://schemas.openxmlformats.org/officeDocument/2006/relationships/slideLayout" Target="../slideLayouts/slideLayout193.xml"/><Relationship Id="rId1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56" Type="http://schemas.openxmlformats.org/officeDocument/2006/relationships/slideLayout" Target="../slideLayouts/slideLayout167.xml"/><Relationship Id="rId77" Type="http://schemas.openxmlformats.org/officeDocument/2006/relationships/slideLayout" Target="../slideLayouts/slideLayout188.xml"/><Relationship Id="rId100" Type="http://schemas.openxmlformats.org/officeDocument/2006/relationships/slideLayout" Target="../slideLayouts/slideLayout211.xml"/><Relationship Id="rId105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119.xml"/><Relationship Id="rId51" Type="http://schemas.openxmlformats.org/officeDocument/2006/relationships/slideLayout" Target="../slideLayouts/slideLayout162.xml"/><Relationship Id="rId72" Type="http://schemas.openxmlformats.org/officeDocument/2006/relationships/slideLayout" Target="../slideLayouts/slideLayout183.xml"/><Relationship Id="rId93" Type="http://schemas.openxmlformats.org/officeDocument/2006/relationships/slideLayout" Target="../slideLayouts/slideLayout204.xml"/><Relationship Id="rId9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57.xml"/><Relationship Id="rId67" Type="http://schemas.openxmlformats.org/officeDocument/2006/relationships/slideLayout" Target="../slideLayouts/slideLayout178.xml"/><Relationship Id="rId20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52.xml"/><Relationship Id="rId62" Type="http://schemas.openxmlformats.org/officeDocument/2006/relationships/slideLayout" Target="../slideLayouts/slideLayout173.xml"/><Relationship Id="rId83" Type="http://schemas.openxmlformats.org/officeDocument/2006/relationships/slideLayout" Target="../slideLayouts/slideLayout194.xml"/><Relationship Id="rId88" Type="http://schemas.openxmlformats.org/officeDocument/2006/relationships/slideLayout" Target="../slideLayouts/slideLayout199.xml"/><Relationship Id="rId111" Type="http://schemas.openxmlformats.org/officeDocument/2006/relationships/slideLayout" Target="../slideLayouts/slideLayout2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08/04/2020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330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52" r:id="rId2"/>
    <p:sldLayoutId id="2147483753" r:id="rId3"/>
    <p:sldLayoutId id="2147483756" r:id="rId4"/>
    <p:sldLayoutId id="2147483754" r:id="rId5"/>
    <p:sldLayoutId id="2147483755" r:id="rId6"/>
    <p:sldLayoutId id="2147483764" r:id="rId7"/>
    <p:sldLayoutId id="2147483765" r:id="rId8"/>
    <p:sldLayoutId id="2147483766" r:id="rId9"/>
    <p:sldLayoutId id="2147483767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723" r:id="rId25"/>
    <p:sldLayoutId id="2147483724" r:id="rId26"/>
    <p:sldLayoutId id="2147483667" r:id="rId27"/>
    <p:sldLayoutId id="2147483707" r:id="rId28"/>
    <p:sldLayoutId id="2147483650" r:id="rId29"/>
    <p:sldLayoutId id="2147483876" r:id="rId30"/>
    <p:sldLayoutId id="2147483691" r:id="rId31"/>
    <p:sldLayoutId id="2147483692" r:id="rId32"/>
    <p:sldLayoutId id="2147483693" r:id="rId33"/>
    <p:sldLayoutId id="2147483694" r:id="rId34"/>
    <p:sldLayoutId id="2147483683" r:id="rId35"/>
    <p:sldLayoutId id="2147483684" r:id="rId36"/>
    <p:sldLayoutId id="2147483685" r:id="rId37"/>
    <p:sldLayoutId id="2147483686" r:id="rId38"/>
    <p:sldLayoutId id="2147483740" r:id="rId39"/>
    <p:sldLayoutId id="2147483741" r:id="rId40"/>
    <p:sldLayoutId id="2147483744" r:id="rId41"/>
    <p:sldLayoutId id="2147483745" r:id="rId42"/>
    <p:sldLayoutId id="2147483775" r:id="rId43"/>
    <p:sldLayoutId id="2147483776" r:id="rId44"/>
    <p:sldLayoutId id="2147483777" r:id="rId45"/>
    <p:sldLayoutId id="2147483778" r:id="rId46"/>
    <p:sldLayoutId id="2147483783" r:id="rId47"/>
    <p:sldLayoutId id="2147483784" r:id="rId48"/>
    <p:sldLayoutId id="2147483785" r:id="rId49"/>
    <p:sldLayoutId id="2147483786" r:id="rId50"/>
    <p:sldLayoutId id="2147483810" r:id="rId51"/>
    <p:sldLayoutId id="2147483811" r:id="rId52"/>
    <p:sldLayoutId id="2147483812" r:id="rId53"/>
    <p:sldLayoutId id="2147483813" r:id="rId54"/>
    <p:sldLayoutId id="2147483814" r:id="rId55"/>
    <p:sldLayoutId id="2147483816" r:id="rId56"/>
    <p:sldLayoutId id="2147483815" r:id="rId57"/>
    <p:sldLayoutId id="2147483817" r:id="rId58"/>
    <p:sldLayoutId id="2147483818" r:id="rId59"/>
    <p:sldLayoutId id="2147483819" r:id="rId60"/>
    <p:sldLayoutId id="2147483820" r:id="rId61"/>
    <p:sldLayoutId id="2147483821" r:id="rId62"/>
    <p:sldLayoutId id="2147483822" r:id="rId63"/>
    <p:sldLayoutId id="2147483823" r:id="rId64"/>
    <p:sldLayoutId id="2147483824" r:id="rId65"/>
    <p:sldLayoutId id="2147483825" r:id="rId66"/>
    <p:sldLayoutId id="2147483826" r:id="rId67"/>
    <p:sldLayoutId id="2147483827" r:id="rId68"/>
    <p:sldLayoutId id="2147483828" r:id="rId69"/>
    <p:sldLayoutId id="2147483829" r:id="rId70"/>
    <p:sldLayoutId id="2147483830" r:id="rId71"/>
    <p:sldLayoutId id="2147483831" r:id="rId72"/>
    <p:sldLayoutId id="2147483832" r:id="rId73"/>
    <p:sldLayoutId id="2147483833" r:id="rId74"/>
    <p:sldLayoutId id="2147483730" r:id="rId75"/>
    <p:sldLayoutId id="2147483736" r:id="rId76"/>
    <p:sldLayoutId id="2147483737" r:id="rId77"/>
    <p:sldLayoutId id="2147483681" r:id="rId78"/>
    <p:sldLayoutId id="2147483717" r:id="rId79"/>
    <p:sldLayoutId id="2147483718" r:id="rId80"/>
    <p:sldLayoutId id="2147483719" r:id="rId81"/>
    <p:sldLayoutId id="2147483699" r:id="rId82"/>
    <p:sldLayoutId id="2147483651" r:id="rId83"/>
    <p:sldLayoutId id="2147483653" r:id="rId84"/>
    <p:sldLayoutId id="2147483751" r:id="rId85"/>
    <p:sldLayoutId id="2147483750" r:id="rId86"/>
    <p:sldLayoutId id="2147483768" r:id="rId87"/>
    <p:sldLayoutId id="2147483769" r:id="rId88"/>
    <p:sldLayoutId id="2147483770" r:id="rId89"/>
    <p:sldLayoutId id="2147483791" r:id="rId90"/>
    <p:sldLayoutId id="2147483748" r:id="rId91"/>
    <p:sldLayoutId id="2147483726" r:id="rId92"/>
    <p:sldLayoutId id="2147483727" r:id="rId93"/>
    <p:sldLayoutId id="2147483711" r:id="rId94"/>
    <p:sldLayoutId id="2147483712" r:id="rId95"/>
    <p:sldLayoutId id="2147483713" r:id="rId96"/>
    <p:sldLayoutId id="2147483703" r:id="rId97"/>
    <p:sldLayoutId id="2147483705" r:id="rId98"/>
    <p:sldLayoutId id="2147483677" r:id="rId99"/>
    <p:sldLayoutId id="2147483678" r:id="rId100"/>
    <p:sldLayoutId id="2147483669" r:id="rId101"/>
    <p:sldLayoutId id="2147483670" r:id="rId102"/>
    <p:sldLayoutId id="2147483732" r:id="rId103"/>
    <p:sldLayoutId id="2147483771" r:id="rId104"/>
    <p:sldLayoutId id="2147483772" r:id="rId105"/>
    <p:sldLayoutId id="2147483733" r:id="rId106"/>
    <p:sldLayoutId id="2147483671" r:id="rId107"/>
    <p:sldLayoutId id="2147483672" r:id="rId108"/>
    <p:sldLayoutId id="2147483663" r:id="rId109"/>
    <p:sldLayoutId id="2147483666" r:id="rId110"/>
    <p:sldLayoutId id="2147483656" r:id="rId1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08/04/2020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5457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78" r:id="rId25"/>
    <p:sldLayoutId id="2147483879" r:id="rId26"/>
    <p:sldLayoutId id="2147483668" r:id="rId27"/>
    <p:sldLayoutId id="2147483708" r:id="rId28"/>
    <p:sldLayoutId id="2147483731" r:id="rId29"/>
    <p:sldLayoutId id="2147483682" r:id="rId30"/>
    <p:sldLayoutId id="2147483679" r:id="rId31"/>
    <p:sldLayoutId id="2147483680" r:id="rId32"/>
    <p:sldLayoutId id="2147483779" r:id="rId33"/>
    <p:sldLayoutId id="2147483780" r:id="rId34"/>
    <p:sldLayoutId id="2147483781" r:id="rId35"/>
    <p:sldLayoutId id="2147483782" r:id="rId36"/>
    <p:sldLayoutId id="2147483787" r:id="rId37"/>
    <p:sldLayoutId id="2147483788" r:id="rId38"/>
    <p:sldLayoutId id="2147483789" r:id="rId39"/>
    <p:sldLayoutId id="2147483790" r:id="rId40"/>
    <p:sldLayoutId id="2147483852" r:id="rId41"/>
    <p:sldLayoutId id="2147483853" r:id="rId42"/>
    <p:sldLayoutId id="2147483854" r:id="rId43"/>
    <p:sldLayoutId id="2147483855" r:id="rId44"/>
    <p:sldLayoutId id="2147483856" r:id="rId45"/>
    <p:sldLayoutId id="2147483857" r:id="rId46"/>
    <p:sldLayoutId id="2147483858" r:id="rId47"/>
    <p:sldLayoutId id="2147483859" r:id="rId48"/>
    <p:sldLayoutId id="2147483860" r:id="rId49"/>
    <p:sldLayoutId id="2147483861" r:id="rId50"/>
    <p:sldLayoutId id="2147483862" r:id="rId51"/>
    <p:sldLayoutId id="2147483863" r:id="rId52"/>
    <p:sldLayoutId id="2147483864" r:id="rId53"/>
    <p:sldLayoutId id="2147483865" r:id="rId54"/>
    <p:sldLayoutId id="2147483866" r:id="rId55"/>
    <p:sldLayoutId id="2147483867" r:id="rId56"/>
    <p:sldLayoutId id="2147483868" r:id="rId57"/>
    <p:sldLayoutId id="2147483869" r:id="rId58"/>
    <p:sldLayoutId id="2147483870" r:id="rId59"/>
    <p:sldLayoutId id="2147483871" r:id="rId60"/>
    <p:sldLayoutId id="2147483872" r:id="rId61"/>
    <p:sldLayoutId id="2147483873" r:id="rId62"/>
    <p:sldLayoutId id="2147483874" r:id="rId63"/>
    <p:sldLayoutId id="2147483875" r:id="rId64"/>
    <p:sldLayoutId id="2147483738" r:id="rId65"/>
    <p:sldLayoutId id="2147483739" r:id="rId66"/>
    <p:sldLayoutId id="2147483695" r:id="rId67"/>
    <p:sldLayoutId id="2147483696" r:id="rId68"/>
    <p:sldLayoutId id="2147483697" r:id="rId69"/>
    <p:sldLayoutId id="2147483698" r:id="rId70"/>
    <p:sldLayoutId id="2147483687" r:id="rId71"/>
    <p:sldLayoutId id="2147483688" r:id="rId72"/>
    <p:sldLayoutId id="2147483689" r:id="rId73"/>
    <p:sldLayoutId id="2147483690" r:id="rId74"/>
    <p:sldLayoutId id="2147483742" r:id="rId75"/>
    <p:sldLayoutId id="2147483743" r:id="rId76"/>
    <p:sldLayoutId id="2147483746" r:id="rId77"/>
    <p:sldLayoutId id="2147483747" r:id="rId78"/>
    <p:sldLayoutId id="2147483673" r:id="rId79"/>
    <p:sldLayoutId id="2147483674" r:id="rId80"/>
    <p:sldLayoutId id="2147483675" r:id="rId81"/>
    <p:sldLayoutId id="2147483676" r:id="rId82"/>
    <p:sldLayoutId id="2147483734" r:id="rId83"/>
    <p:sldLayoutId id="2147483773" r:id="rId84"/>
    <p:sldLayoutId id="2147483774" r:id="rId85"/>
    <p:sldLayoutId id="2147483735" r:id="rId86"/>
    <p:sldLayoutId id="2147483757" r:id="rId87"/>
    <p:sldLayoutId id="2147483792" r:id="rId88"/>
    <p:sldLayoutId id="2147483793" r:id="rId89"/>
    <p:sldLayoutId id="2147483794" r:id="rId90"/>
    <p:sldLayoutId id="2147483795" r:id="rId91"/>
    <p:sldLayoutId id="2147483758" r:id="rId92"/>
    <p:sldLayoutId id="2147483749" r:id="rId93"/>
    <p:sldLayoutId id="2147483728" r:id="rId94"/>
    <p:sldLayoutId id="2147483729" r:id="rId95"/>
    <p:sldLayoutId id="2147483720" r:id="rId96"/>
    <p:sldLayoutId id="2147483721" r:id="rId97"/>
    <p:sldLayoutId id="2147483722" r:id="rId98"/>
    <p:sldLayoutId id="2147483658" r:id="rId99"/>
    <p:sldLayoutId id="2147483877" r:id="rId100"/>
    <p:sldLayoutId id="2147483710" r:id="rId101"/>
    <p:sldLayoutId id="2147483700" r:id="rId102"/>
    <p:sldLayoutId id="2147483701" r:id="rId103"/>
    <p:sldLayoutId id="2147483702" r:id="rId104"/>
    <p:sldLayoutId id="2147483714" r:id="rId105"/>
    <p:sldLayoutId id="2147483715" r:id="rId106"/>
    <p:sldLayoutId id="2147483716" r:id="rId107"/>
    <p:sldLayoutId id="2147483704" r:id="rId108"/>
    <p:sldLayoutId id="2147483706" r:id="rId109"/>
    <p:sldLayoutId id="2147483657" r:id="rId110"/>
    <p:sldLayoutId id="2147483664" r:id="rId111"/>
    <p:sldLayoutId id="2147483665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2.xml"/><Relationship Id="rId6" Type="http://schemas.openxmlformats.org/officeDocument/2006/relationships/hyperlink" Target="https://research.checkpoint.com/2019/hacking-fortnite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0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3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3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A1DB37FB-A43F-4619-9A54-87C8AC36B3B6}"/>
              </a:ext>
            </a:extLst>
          </p:cNvPr>
          <p:cNvPicPr preferRelativeResize="0">
            <a:picLocks noGrp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>
            <a:fillRect/>
          </a:stretch>
        </p:blipFill>
        <p:spPr>
          <a:xfrm>
            <a:off x="0" y="0"/>
            <a:ext cx="12177513" cy="6858000"/>
          </a:xfr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B96CBD6-C6B3-4D2F-8D6F-68D7A58D580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088757" cy="6858000"/>
          </a:xfrm>
          <a:custGeom>
            <a:avLst/>
            <a:gdLst>
              <a:gd name="T0" fmla="*/ 1401 w 1401"/>
              <a:gd name="T1" fmla="*/ 789 h 1578"/>
              <a:gd name="T2" fmla="*/ 0 w 1401"/>
              <a:gd name="T3" fmla="*/ 0 h 1578"/>
              <a:gd name="T4" fmla="*/ 0 w 1401"/>
              <a:gd name="T5" fmla="*/ 1578 h 1578"/>
              <a:gd name="T6" fmla="*/ 1401 w 1401"/>
              <a:gd name="T7" fmla="*/ 789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01" h="1578">
                <a:moveTo>
                  <a:pt x="1401" y="789"/>
                </a:moveTo>
                <a:lnTo>
                  <a:pt x="0" y="0"/>
                </a:lnTo>
                <a:lnTo>
                  <a:pt x="0" y="1578"/>
                </a:lnTo>
                <a:lnTo>
                  <a:pt x="1401" y="78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479FF7A-B89E-403D-A9AA-FCC6C5938941}"/>
              </a:ext>
            </a:extLst>
          </p:cNvPr>
          <p:cNvSpPr>
            <a:spLocks/>
          </p:cNvSpPr>
          <p:nvPr/>
        </p:nvSpPr>
        <p:spPr bwMode="auto">
          <a:xfrm>
            <a:off x="1768825" y="597576"/>
            <a:ext cx="8900623" cy="5662848"/>
          </a:xfrm>
          <a:custGeom>
            <a:avLst/>
            <a:gdLst>
              <a:gd name="T0" fmla="*/ 2048 w 2048"/>
              <a:gd name="T1" fmla="*/ 1303 h 1303"/>
              <a:gd name="T2" fmla="*/ 0 w 2048"/>
              <a:gd name="T3" fmla="*/ 150 h 1303"/>
              <a:gd name="T4" fmla="*/ 0 w 2048"/>
              <a:gd name="T5" fmla="*/ 0 h 1303"/>
              <a:gd name="T6" fmla="*/ 2048 w 2048"/>
              <a:gd name="T7" fmla="*/ 1151 h 1303"/>
              <a:gd name="T8" fmla="*/ 2048 w 2048"/>
              <a:gd name="T9" fmla="*/ 1303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48" h="1303">
                <a:moveTo>
                  <a:pt x="2048" y="1303"/>
                </a:moveTo>
                <a:lnTo>
                  <a:pt x="0" y="150"/>
                </a:lnTo>
                <a:lnTo>
                  <a:pt x="0" y="0"/>
                </a:lnTo>
                <a:lnTo>
                  <a:pt x="2048" y="1151"/>
                </a:lnTo>
                <a:lnTo>
                  <a:pt x="2048" y="1303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>
            <a:outerShdw blurRad="152400"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89DA21C-80CF-4FEA-B37D-36F8AB372C2B}"/>
              </a:ext>
            </a:extLst>
          </p:cNvPr>
          <p:cNvSpPr>
            <a:spLocks/>
          </p:cNvSpPr>
          <p:nvPr/>
        </p:nvSpPr>
        <p:spPr bwMode="auto">
          <a:xfrm>
            <a:off x="5380212" y="3084362"/>
            <a:ext cx="4572000" cy="3320350"/>
          </a:xfrm>
          <a:custGeom>
            <a:avLst/>
            <a:gdLst>
              <a:gd name="T0" fmla="*/ 1050 w 1052"/>
              <a:gd name="T1" fmla="*/ 764 h 764"/>
              <a:gd name="T2" fmla="*/ 0 w 1052"/>
              <a:gd name="T3" fmla="*/ 167 h 764"/>
              <a:gd name="T4" fmla="*/ 2 w 1052"/>
              <a:gd name="T5" fmla="*/ 0 h 764"/>
              <a:gd name="T6" fmla="*/ 1052 w 1052"/>
              <a:gd name="T7" fmla="*/ 599 h 764"/>
              <a:gd name="T8" fmla="*/ 1050 w 1052"/>
              <a:gd name="T9" fmla="*/ 764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" h="764">
                <a:moveTo>
                  <a:pt x="1050" y="764"/>
                </a:moveTo>
                <a:lnTo>
                  <a:pt x="0" y="167"/>
                </a:lnTo>
                <a:lnTo>
                  <a:pt x="2" y="0"/>
                </a:lnTo>
                <a:lnTo>
                  <a:pt x="1052" y="599"/>
                </a:lnTo>
                <a:lnTo>
                  <a:pt x="1050" y="764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  <a:effectLst>
            <a:outerShdw blurRad="152400"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6530DD-F873-425E-8668-00A25143A842}"/>
              </a:ext>
            </a:extLst>
          </p:cNvPr>
          <p:cNvSpPr txBox="1"/>
          <p:nvPr/>
        </p:nvSpPr>
        <p:spPr>
          <a:xfrm>
            <a:off x="260760" y="3084362"/>
            <a:ext cx="4644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Raleway ExtraBold" panose="020B0903030101060003" pitchFamily="34" charset="0"/>
              </a:rPr>
              <a:t>IdentityServer4</a:t>
            </a:r>
            <a:endParaRPr lang="id-ID" sz="44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551F19F-FC65-4E64-929E-9A6960F69B37}"/>
              </a:ext>
            </a:extLst>
          </p:cNvPr>
          <p:cNvSpPr txBox="1"/>
          <p:nvPr/>
        </p:nvSpPr>
        <p:spPr>
          <a:xfrm>
            <a:off x="3636564" y="5547738"/>
            <a:ext cx="4497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 ExtraBold" panose="020B0903030101060003" pitchFamily="34" charset="0"/>
              </a:rPr>
              <a:t>OAuth 2.0 BCP &amp; </a:t>
            </a:r>
            <a:r>
              <a:rPr lang="en-US" sz="28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Futuro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0234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9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Mão de pessoa&#10;&#10;Descrição gerada automaticamente">
            <a:extLst>
              <a:ext uri="{FF2B5EF4-FFF2-40B4-BE49-F238E27FC236}">
                <a16:creationId xmlns:a16="http://schemas.microsoft.com/office/drawing/2014/main" id="{7CF3D161-9A09-49B0-A3B7-E9D80905595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0" r="14070"/>
          <a:stretch>
            <a:fillRect/>
          </a:stretch>
        </p:blipFill>
        <p:spPr/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084A8159-F335-40FD-9995-5FDA1C33D0B3}"/>
              </a:ext>
            </a:extLst>
          </p:cNvPr>
          <p:cNvGrpSpPr/>
          <p:nvPr/>
        </p:nvGrpSpPr>
        <p:grpSpPr>
          <a:xfrm>
            <a:off x="5177088" y="0"/>
            <a:ext cx="5865129" cy="6858000"/>
            <a:chOff x="5177088" y="0"/>
            <a:chExt cx="5865129" cy="685800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CD9AEDA-68DC-4CCC-9702-63980BE7F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3537" y="0"/>
              <a:ext cx="3988680" cy="6858000"/>
            </a:xfrm>
            <a:custGeom>
              <a:avLst/>
              <a:gdLst>
                <a:gd name="T0" fmla="*/ 1218 w 1218"/>
                <a:gd name="T1" fmla="*/ 1047 h 2095"/>
                <a:gd name="T2" fmla="*/ 573 w 1218"/>
                <a:gd name="T3" fmla="*/ 2095 h 2095"/>
                <a:gd name="T4" fmla="*/ 0 w 1218"/>
                <a:gd name="T5" fmla="*/ 2095 h 2095"/>
                <a:gd name="T6" fmla="*/ 646 w 1218"/>
                <a:gd name="T7" fmla="*/ 1047 h 2095"/>
                <a:gd name="T8" fmla="*/ 1 w 1218"/>
                <a:gd name="T9" fmla="*/ 0 h 2095"/>
                <a:gd name="T10" fmla="*/ 573 w 1218"/>
                <a:gd name="T11" fmla="*/ 0 h 2095"/>
                <a:gd name="T12" fmla="*/ 1218 w 1218"/>
                <a:gd name="T13" fmla="*/ 1047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1218" y="1047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6" y="1047"/>
                  </a:lnTo>
                  <a:lnTo>
                    <a:pt x="1" y="0"/>
                  </a:lnTo>
                  <a:lnTo>
                    <a:pt x="573" y="0"/>
                  </a:lnTo>
                  <a:lnTo>
                    <a:pt x="1218" y="1047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5734BC7-0E96-4D85-B137-223923263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7088" y="0"/>
              <a:ext cx="3991955" cy="6858000"/>
            </a:xfrm>
            <a:custGeom>
              <a:avLst/>
              <a:gdLst>
                <a:gd name="T0" fmla="*/ 1219 w 1219"/>
                <a:gd name="T1" fmla="*/ 1047 h 2095"/>
                <a:gd name="T2" fmla="*/ 573 w 1219"/>
                <a:gd name="T3" fmla="*/ 2095 h 2095"/>
                <a:gd name="T4" fmla="*/ 0 w 1219"/>
                <a:gd name="T5" fmla="*/ 2095 h 2095"/>
                <a:gd name="T6" fmla="*/ 645 w 1219"/>
                <a:gd name="T7" fmla="*/ 1047 h 2095"/>
                <a:gd name="T8" fmla="*/ 0 w 1219"/>
                <a:gd name="T9" fmla="*/ 0 h 2095"/>
                <a:gd name="T10" fmla="*/ 574 w 1219"/>
                <a:gd name="T11" fmla="*/ 0 h 2095"/>
                <a:gd name="T12" fmla="*/ 1219 w 1219"/>
                <a:gd name="T13" fmla="*/ 1047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9" h="2095">
                  <a:moveTo>
                    <a:pt x="1219" y="1047"/>
                  </a:moveTo>
                  <a:lnTo>
                    <a:pt x="573" y="2095"/>
                  </a:lnTo>
                  <a:lnTo>
                    <a:pt x="0" y="2095"/>
                  </a:lnTo>
                  <a:lnTo>
                    <a:pt x="645" y="1047"/>
                  </a:lnTo>
                  <a:lnTo>
                    <a:pt x="0" y="0"/>
                  </a:lnTo>
                  <a:lnTo>
                    <a:pt x="574" y="0"/>
                  </a:lnTo>
                  <a:lnTo>
                    <a:pt x="1219" y="1047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9" name="Freeform 8">
            <a:extLst>
              <a:ext uri="{FF2B5EF4-FFF2-40B4-BE49-F238E27FC236}">
                <a16:creationId xmlns:a16="http://schemas.microsoft.com/office/drawing/2014/main" id="{6A495317-1E2C-4A63-A6C1-70133F45A46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299481" cy="6858000"/>
          </a:xfrm>
          <a:custGeom>
            <a:avLst/>
            <a:gdLst>
              <a:gd name="T0" fmla="*/ 2229 w 2229"/>
              <a:gd name="T1" fmla="*/ 1047 h 2095"/>
              <a:gd name="T2" fmla="*/ 1584 w 2229"/>
              <a:gd name="T3" fmla="*/ 2095 h 2095"/>
              <a:gd name="T4" fmla="*/ 0 w 2229"/>
              <a:gd name="T5" fmla="*/ 2095 h 2095"/>
              <a:gd name="T6" fmla="*/ 0 w 2229"/>
              <a:gd name="T7" fmla="*/ 0 h 2095"/>
              <a:gd name="T8" fmla="*/ 1584 w 2229"/>
              <a:gd name="T9" fmla="*/ 0 h 2095"/>
              <a:gd name="T10" fmla="*/ 2229 w 2229"/>
              <a:gd name="T11" fmla="*/ 1047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29" h="2095">
                <a:moveTo>
                  <a:pt x="2229" y="1047"/>
                </a:moveTo>
                <a:lnTo>
                  <a:pt x="1584" y="2095"/>
                </a:lnTo>
                <a:lnTo>
                  <a:pt x="0" y="2095"/>
                </a:lnTo>
                <a:lnTo>
                  <a:pt x="0" y="0"/>
                </a:lnTo>
                <a:lnTo>
                  <a:pt x="1584" y="0"/>
                </a:lnTo>
                <a:lnTo>
                  <a:pt x="2229" y="10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C0021E2-2384-42DD-BB93-3E25387856C3}"/>
              </a:ext>
            </a:extLst>
          </p:cNvPr>
          <p:cNvSpPr/>
          <p:nvPr/>
        </p:nvSpPr>
        <p:spPr>
          <a:xfrm rot="16200000">
            <a:off x="5406564" y="650106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01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5475DCEB-8187-41EF-8236-3C231DDC7832}"/>
              </a:ext>
            </a:extLst>
          </p:cNvPr>
          <p:cNvSpPr/>
          <p:nvPr/>
        </p:nvSpPr>
        <p:spPr>
          <a:xfrm rot="16200000">
            <a:off x="6075310" y="1850256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02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6B3843DD-6F7F-4ECC-88B5-F33D17832330}"/>
              </a:ext>
            </a:extLst>
          </p:cNvPr>
          <p:cNvSpPr/>
          <p:nvPr/>
        </p:nvSpPr>
        <p:spPr>
          <a:xfrm rot="16200000">
            <a:off x="6744055" y="3050406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03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824EFD63-E471-493F-A005-2C896B35F781}"/>
              </a:ext>
            </a:extLst>
          </p:cNvPr>
          <p:cNvSpPr/>
          <p:nvPr/>
        </p:nvSpPr>
        <p:spPr>
          <a:xfrm rot="16200000">
            <a:off x="6075310" y="4250556"/>
            <a:ext cx="878340" cy="757188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04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7B454A49-9BEB-4A49-A9F3-34DEA3D04A80}"/>
              </a:ext>
            </a:extLst>
          </p:cNvPr>
          <p:cNvSpPr/>
          <p:nvPr/>
        </p:nvSpPr>
        <p:spPr>
          <a:xfrm rot="16200000">
            <a:off x="5406564" y="5450706"/>
            <a:ext cx="878340" cy="757188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05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A40C80-ED3C-473D-8778-A48FBAB01A14}"/>
              </a:ext>
            </a:extLst>
          </p:cNvPr>
          <p:cNvGrpSpPr/>
          <p:nvPr/>
        </p:nvGrpSpPr>
        <p:grpSpPr>
          <a:xfrm>
            <a:off x="2816233" y="889331"/>
            <a:ext cx="2570675" cy="659715"/>
            <a:chOff x="7881565" y="2984729"/>
            <a:chExt cx="4600241" cy="6597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FC226A-061A-489B-82AE-8950D6686152}"/>
                </a:ext>
              </a:extLst>
            </p:cNvPr>
            <p:cNvSpPr txBox="1"/>
            <p:nvPr/>
          </p:nvSpPr>
          <p:spPr>
            <a:xfrm>
              <a:off x="7881565" y="2984729"/>
              <a:ext cx="46002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latin typeface="Raleway ExtraBold" panose="020B0903030101060003" pitchFamily="34" charset="0"/>
                </a:rPr>
                <a:t>Expõe</a:t>
              </a:r>
              <a:r>
                <a:rPr lang="en-US" sz="1400" dirty="0">
                  <a:latin typeface="Raleway ExtraBold" panose="020B0903030101060003" pitchFamily="34" charset="0"/>
                </a:rPr>
                <a:t> a </a:t>
              </a:r>
              <a:r>
                <a:rPr lang="en-US" sz="1400" dirty="0" err="1">
                  <a:latin typeface="Raleway ExtraBold" panose="020B0903030101060003" pitchFamily="34" charset="0"/>
                </a:rPr>
                <a:t>credencial</a:t>
              </a:r>
              <a:r>
                <a:rPr lang="en-US" sz="1400" dirty="0">
                  <a:latin typeface="Raleway ExtraBold" panose="020B0903030101060003" pitchFamily="34" charset="0"/>
                </a:rPr>
                <a:t> do </a:t>
              </a:r>
              <a:r>
                <a:rPr lang="en-US" sz="1400" dirty="0" err="1">
                  <a:latin typeface="Raleway ExtraBold" panose="020B0903030101060003" pitchFamily="34" charset="0"/>
                </a:rPr>
                <a:t>usuario</a:t>
              </a:r>
              <a:r>
                <a:rPr lang="en-US" sz="1400" dirty="0">
                  <a:latin typeface="Raleway ExtraBold" panose="020B0903030101060003" pitchFamily="34" charset="0"/>
                </a:rPr>
                <a:t> para o Client</a:t>
              </a:r>
              <a:endParaRPr lang="id-ID" sz="1400" dirty="0">
                <a:latin typeface="Raleway ExtraBold" panose="020B09030301010600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D52E1C-6814-4E86-B1E2-F22FB7CA867F}"/>
                </a:ext>
              </a:extLst>
            </p:cNvPr>
            <p:cNvSpPr txBox="1"/>
            <p:nvPr/>
          </p:nvSpPr>
          <p:spPr>
            <a:xfrm>
              <a:off x="7881567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id-ID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9A4FB6-4ECB-4910-946F-BA2D113403A5}"/>
              </a:ext>
            </a:extLst>
          </p:cNvPr>
          <p:cNvGrpSpPr/>
          <p:nvPr/>
        </p:nvGrpSpPr>
        <p:grpSpPr>
          <a:xfrm>
            <a:off x="2753646" y="5679250"/>
            <a:ext cx="2570675" cy="1090602"/>
            <a:chOff x="7881565" y="2984729"/>
            <a:chExt cx="4600241" cy="109060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5C6103-4078-49BA-9EF0-D0E2AC06CD70}"/>
                </a:ext>
              </a:extLst>
            </p:cNvPr>
            <p:cNvSpPr txBox="1"/>
            <p:nvPr/>
          </p:nvSpPr>
          <p:spPr>
            <a:xfrm>
              <a:off x="7881565" y="2984729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latin typeface="Raleway ExtraBold" panose="020B0903030101060003" pitchFamily="34" charset="0"/>
                </a:rPr>
                <a:t>Incompátivel</a:t>
              </a:r>
              <a:r>
                <a:rPr lang="en-US" sz="1400" dirty="0">
                  <a:latin typeface="Raleway ExtraBold" panose="020B0903030101060003" pitchFamily="34" charset="0"/>
                </a:rPr>
                <a:t> com MFA</a:t>
              </a:r>
              <a:endParaRPr lang="id-ID" sz="1400" dirty="0">
                <a:latin typeface="Raleway ExtraBold" panose="020B09030301010600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C29A0E-A809-452E-A7CB-450BA9F112E9}"/>
                </a:ext>
              </a:extLst>
            </p:cNvPr>
            <p:cNvSpPr txBox="1"/>
            <p:nvPr/>
          </p:nvSpPr>
          <p:spPr>
            <a:xfrm>
              <a:off x="7881567" y="3429000"/>
              <a:ext cx="459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FIDO</a:t>
              </a:r>
            </a:p>
            <a:p>
              <a:pPr algn="r"/>
              <a:r>
                <a:rPr lang="en-US" sz="12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SMS</a:t>
              </a:r>
            </a:p>
            <a:p>
              <a:pPr algn="r"/>
              <a:r>
                <a:rPr lang="en-US" sz="12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Federation</a:t>
              </a:r>
              <a:endParaRPr lang="id-ID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DE2D7D3-7355-4D66-8BFA-02915382640F}"/>
              </a:ext>
            </a:extLst>
          </p:cNvPr>
          <p:cNvGrpSpPr/>
          <p:nvPr/>
        </p:nvGrpSpPr>
        <p:grpSpPr>
          <a:xfrm>
            <a:off x="1764772" y="3257549"/>
            <a:ext cx="4915406" cy="659715"/>
            <a:chOff x="7881565" y="2984729"/>
            <a:chExt cx="4600241" cy="65971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BB20CE-29A0-4BD4-8876-A8F515F9FC53}"/>
                </a:ext>
              </a:extLst>
            </p:cNvPr>
            <p:cNvSpPr txBox="1"/>
            <p:nvPr/>
          </p:nvSpPr>
          <p:spPr>
            <a:xfrm>
              <a:off x="7881565" y="2984729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latin typeface="Raleway ExtraBold" panose="020B0903030101060003" pitchFamily="34" charset="0"/>
                </a:rPr>
                <a:t>Credencias</a:t>
              </a:r>
              <a:r>
                <a:rPr lang="en-US" sz="1400" dirty="0">
                  <a:latin typeface="Raleway ExtraBold" panose="020B0903030101060003" pitchFamily="34" charset="0"/>
                </a:rPr>
                <a:t> </a:t>
              </a:r>
              <a:r>
                <a:rPr lang="en-US" sz="1400" dirty="0" err="1">
                  <a:latin typeface="Raleway ExtraBold" panose="020B0903030101060003" pitchFamily="34" charset="0"/>
                </a:rPr>
                <a:t>pode</a:t>
              </a:r>
              <a:r>
                <a:rPr lang="en-US" sz="1400" dirty="0">
                  <a:latin typeface="Raleway ExtraBold" panose="020B0903030101060003" pitchFamily="34" charset="0"/>
                </a:rPr>
                <a:t> ser </a:t>
              </a:r>
              <a:r>
                <a:rPr lang="en-US" sz="1400" dirty="0" err="1">
                  <a:latin typeface="Raleway ExtraBold" panose="020B0903030101060003" pitchFamily="34" charset="0"/>
                </a:rPr>
                <a:t>vazada</a:t>
              </a:r>
              <a:r>
                <a:rPr lang="en-US" sz="1400" dirty="0">
                  <a:latin typeface="Raleway ExtraBold" panose="020B0903030101060003" pitchFamily="34" charset="0"/>
                </a:rPr>
                <a:t> </a:t>
              </a:r>
              <a:r>
                <a:rPr lang="en-US" sz="1400" dirty="0" err="1">
                  <a:latin typeface="Raleway ExtraBold" panose="020B0903030101060003" pitchFamily="34" charset="0"/>
                </a:rPr>
                <a:t>em</a:t>
              </a:r>
              <a:r>
                <a:rPr lang="en-US" sz="1400" dirty="0">
                  <a:latin typeface="Raleway ExtraBold" panose="020B0903030101060003" pitchFamily="34" charset="0"/>
                </a:rPr>
                <a:t> </a:t>
              </a:r>
              <a:r>
                <a:rPr lang="en-US" sz="1400" dirty="0" err="1">
                  <a:latin typeface="Raleway ExtraBold" panose="020B0903030101060003" pitchFamily="34" charset="0"/>
                </a:rPr>
                <a:t>diferentes</a:t>
              </a:r>
              <a:r>
                <a:rPr lang="en-US" sz="1400" dirty="0">
                  <a:latin typeface="Raleway ExtraBold" panose="020B0903030101060003" pitchFamily="34" charset="0"/>
                </a:rPr>
                <a:t> </a:t>
              </a:r>
              <a:r>
                <a:rPr lang="en-US" sz="1400" dirty="0" err="1">
                  <a:latin typeface="Raleway ExtraBold" panose="020B0903030101060003" pitchFamily="34" charset="0"/>
                </a:rPr>
                <a:t>lugares</a:t>
              </a:r>
              <a:endParaRPr lang="id-ID" sz="1400" dirty="0">
                <a:latin typeface="Raleway ExtraBold" panose="020B09030301010600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1D3EA3-8F3C-4207-A049-EBDFF3DAEF0C}"/>
                </a:ext>
              </a:extLst>
            </p:cNvPr>
            <p:cNvSpPr txBox="1"/>
            <p:nvPr/>
          </p:nvSpPr>
          <p:spPr>
            <a:xfrm>
              <a:off x="10550078" y="3425526"/>
              <a:ext cx="1925915" cy="21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id-ID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F73523-BC88-434F-AABE-930C1F89E12D}"/>
              </a:ext>
            </a:extLst>
          </p:cNvPr>
          <p:cNvGrpSpPr/>
          <p:nvPr/>
        </p:nvGrpSpPr>
        <p:grpSpPr>
          <a:xfrm>
            <a:off x="1464949" y="4452551"/>
            <a:ext cx="4577922" cy="389431"/>
            <a:chOff x="7881566" y="3255013"/>
            <a:chExt cx="6170044" cy="38943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60B8506-7388-42DD-A2B8-50ACB6BD07E5}"/>
                </a:ext>
              </a:extLst>
            </p:cNvPr>
            <p:cNvSpPr txBox="1"/>
            <p:nvPr/>
          </p:nvSpPr>
          <p:spPr>
            <a:xfrm>
              <a:off x="9451369" y="3255013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latin typeface="Raleway ExtraBold" panose="020B0903030101060003" pitchFamily="34" charset="0"/>
                </a:rPr>
                <a:t>Mais</a:t>
              </a:r>
              <a:r>
                <a:rPr lang="en-US" sz="1400" dirty="0">
                  <a:latin typeface="Raleway ExtraBold" panose="020B0903030101060003" pitchFamily="34" charset="0"/>
                </a:rPr>
                <a:t> </a:t>
              </a:r>
              <a:r>
                <a:rPr lang="en-US" sz="1400" dirty="0" err="1">
                  <a:latin typeface="Raleway ExtraBold" panose="020B0903030101060003" pitchFamily="34" charset="0"/>
                </a:rPr>
                <a:t>propenso</a:t>
              </a:r>
              <a:r>
                <a:rPr lang="en-US" sz="1400" dirty="0">
                  <a:latin typeface="Raleway ExtraBold" panose="020B0903030101060003" pitchFamily="34" charset="0"/>
                </a:rPr>
                <a:t> a phishing attack</a:t>
              </a:r>
              <a:endParaRPr lang="id-ID" sz="1400" dirty="0">
                <a:latin typeface="Raleway ExtraBold" panose="020B09030301010600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D8E81E-76E3-422C-A137-98B1F163FD78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id-ID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29422A-6CBB-433D-8495-AAC5151134D6}"/>
              </a:ext>
            </a:extLst>
          </p:cNvPr>
          <p:cNvGrpSpPr/>
          <p:nvPr/>
        </p:nvGrpSpPr>
        <p:grpSpPr>
          <a:xfrm>
            <a:off x="2816233" y="2035466"/>
            <a:ext cx="3226638" cy="418388"/>
            <a:chOff x="7881566" y="3226056"/>
            <a:chExt cx="6170043" cy="41838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A88666-89A7-4D8D-A271-617BC7B14D84}"/>
                </a:ext>
              </a:extLst>
            </p:cNvPr>
            <p:cNvSpPr txBox="1"/>
            <p:nvPr/>
          </p:nvSpPr>
          <p:spPr>
            <a:xfrm>
              <a:off x="9135912" y="3226056"/>
              <a:ext cx="4915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latin typeface="Raleway ExtraBold" panose="020B0903030101060003" pitchFamily="34" charset="0"/>
                </a:rPr>
                <a:t>Aumenta</a:t>
              </a:r>
              <a:r>
                <a:rPr lang="en-US" sz="1400" dirty="0">
                  <a:latin typeface="Raleway ExtraBold" panose="020B0903030101060003" pitchFamily="34" charset="0"/>
                </a:rPr>
                <a:t> o attack surface</a:t>
              </a:r>
              <a:endParaRPr lang="id-ID" sz="1400" dirty="0">
                <a:latin typeface="Raleway ExtraBold" panose="020B09030301010600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831F85-72C8-47E0-B178-25C06B8CE997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id-ID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44" name="TextBox 3">
            <a:extLst>
              <a:ext uri="{FF2B5EF4-FFF2-40B4-BE49-F238E27FC236}">
                <a16:creationId xmlns:a16="http://schemas.microsoft.com/office/drawing/2014/main" id="{1B06C8C1-4F17-4A33-A805-D22467D1567D}"/>
              </a:ext>
            </a:extLst>
          </p:cNvPr>
          <p:cNvSpPr txBox="1"/>
          <p:nvPr/>
        </p:nvSpPr>
        <p:spPr>
          <a:xfrm>
            <a:off x="274289" y="24342"/>
            <a:ext cx="30296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Password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64F67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Flow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rgbClr val="E64F67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grpSp>
        <p:nvGrpSpPr>
          <p:cNvPr id="45" name="Group 12">
            <a:extLst>
              <a:ext uri="{FF2B5EF4-FFF2-40B4-BE49-F238E27FC236}">
                <a16:creationId xmlns:a16="http://schemas.microsoft.com/office/drawing/2014/main" id="{957F4FB9-E837-4573-A64C-5E666F559256}"/>
              </a:ext>
            </a:extLst>
          </p:cNvPr>
          <p:cNvGrpSpPr/>
          <p:nvPr/>
        </p:nvGrpSpPr>
        <p:grpSpPr>
          <a:xfrm>
            <a:off x="265971" y="1020291"/>
            <a:ext cx="2817357" cy="814450"/>
            <a:chOff x="7476386" y="3748415"/>
            <a:chExt cx="2817357" cy="814450"/>
          </a:xfrm>
        </p:grpSpPr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DC5CA4DE-D269-46F8-AB3C-271278EB8F70}"/>
                </a:ext>
              </a:extLst>
            </p:cNvPr>
            <p:cNvSpPr txBox="1"/>
            <p:nvPr/>
          </p:nvSpPr>
          <p:spPr>
            <a:xfrm>
              <a:off x="7664208" y="3748415"/>
              <a:ext cx="1847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srgbClr val="E64F67"/>
                </a:solidFill>
                <a:effectLst/>
                <a:uLnTx/>
                <a:uFillTx/>
                <a:latin typeface="LineAwesome" panose="02000603000000000000" pitchFamily="2" charset="0"/>
                <a:ea typeface="+mn-ea"/>
                <a:cs typeface="+mn-cs"/>
              </a:endParaRPr>
            </a:p>
          </p:txBody>
        </p: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FBE7DCFD-68D6-4110-A0E6-ABDEFA12DC70}"/>
                </a:ext>
              </a:extLst>
            </p:cNvPr>
            <p:cNvSpPr txBox="1"/>
            <p:nvPr/>
          </p:nvSpPr>
          <p:spPr>
            <a:xfrm>
              <a:off x="7476386" y="4193533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Deprecated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96340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Uma imagem contendo ao ar livre, grama, hidrante, neve&#10;&#10;Descrição gerada automaticamente">
            <a:extLst>
              <a:ext uri="{FF2B5EF4-FFF2-40B4-BE49-F238E27FC236}">
                <a16:creationId xmlns:a16="http://schemas.microsoft.com/office/drawing/2014/main" id="{44A454DB-DC66-49F0-85E2-668D6BC6BA6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9" b="19749"/>
          <a:stretch>
            <a:fillRect/>
          </a:stretch>
        </p:blipFill>
        <p:spPr/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2449281C-6EF0-4A97-9419-F188BF4E3A1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476100" cy="6858000"/>
          </a:xfrm>
          <a:custGeom>
            <a:avLst/>
            <a:gdLst>
              <a:gd name="T0" fmla="*/ 0 w 2221"/>
              <a:gd name="T1" fmla="*/ 0 h 2038"/>
              <a:gd name="T2" fmla="*/ 0 w 2221"/>
              <a:gd name="T3" fmla="*/ 2038 h 2038"/>
              <a:gd name="T4" fmla="*/ 2221 w 2221"/>
              <a:gd name="T5" fmla="*/ 2038 h 2038"/>
              <a:gd name="T6" fmla="*/ 1377 w 2221"/>
              <a:gd name="T7" fmla="*/ 0 h 2038"/>
              <a:gd name="T8" fmla="*/ 0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0" y="0"/>
                </a:moveTo>
                <a:lnTo>
                  <a:pt x="0" y="2038"/>
                </a:lnTo>
                <a:lnTo>
                  <a:pt x="2221" y="2038"/>
                </a:lnTo>
                <a:lnTo>
                  <a:pt x="13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5E210B-ADD1-49E2-A4E0-D2FB3A669B9D}"/>
              </a:ext>
            </a:extLst>
          </p:cNvPr>
          <p:cNvGrpSpPr/>
          <p:nvPr/>
        </p:nvGrpSpPr>
        <p:grpSpPr>
          <a:xfrm>
            <a:off x="4635115" y="0"/>
            <a:ext cx="6524259" cy="6858000"/>
            <a:chOff x="4635115" y="0"/>
            <a:chExt cx="6524259" cy="6858000"/>
          </a:xfrm>
        </p:grpSpPr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2DA27EF-5510-4FF8-9E60-9D91000C2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5115" y="0"/>
              <a:ext cx="4692338" cy="6858000"/>
            </a:xfrm>
            <a:custGeom>
              <a:avLst/>
              <a:gdLst>
                <a:gd name="T0" fmla="*/ 0 w 1394"/>
                <a:gd name="T1" fmla="*/ 0 h 2038"/>
                <a:gd name="T2" fmla="*/ 844 w 1394"/>
                <a:gd name="T3" fmla="*/ 2038 h 2038"/>
                <a:gd name="T4" fmla="*/ 1394 w 1394"/>
                <a:gd name="T5" fmla="*/ 2038 h 2038"/>
                <a:gd name="T6" fmla="*/ 551 w 1394"/>
                <a:gd name="T7" fmla="*/ 0 h 2038"/>
                <a:gd name="T8" fmla="*/ 0 w 1394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4" h="2038">
                  <a:moveTo>
                    <a:pt x="0" y="0"/>
                  </a:moveTo>
                  <a:lnTo>
                    <a:pt x="844" y="2038"/>
                  </a:lnTo>
                  <a:lnTo>
                    <a:pt x="1394" y="2038"/>
                  </a:lnTo>
                  <a:lnTo>
                    <a:pt x="5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1686A4A-0330-4085-81D7-BA2705BE6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133" y="0"/>
              <a:ext cx="4682241" cy="6858000"/>
            </a:xfrm>
            <a:custGeom>
              <a:avLst/>
              <a:gdLst>
                <a:gd name="T0" fmla="*/ 0 w 1391"/>
                <a:gd name="T1" fmla="*/ 0 h 2038"/>
                <a:gd name="T2" fmla="*/ 843 w 1391"/>
                <a:gd name="T3" fmla="*/ 2038 h 2038"/>
                <a:gd name="T4" fmla="*/ 1391 w 1391"/>
                <a:gd name="T5" fmla="*/ 2038 h 2038"/>
                <a:gd name="T6" fmla="*/ 548 w 1391"/>
                <a:gd name="T7" fmla="*/ 0 h 2038"/>
                <a:gd name="T8" fmla="*/ 0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0" y="0"/>
                  </a:moveTo>
                  <a:lnTo>
                    <a:pt x="843" y="2038"/>
                  </a:lnTo>
                  <a:lnTo>
                    <a:pt x="1391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6" name="Hexagon 25">
            <a:extLst>
              <a:ext uri="{FF2B5EF4-FFF2-40B4-BE49-F238E27FC236}">
                <a16:creationId xmlns:a16="http://schemas.microsoft.com/office/drawing/2014/main" id="{82D86C10-4078-499B-BF9F-E5587D26099D}"/>
              </a:ext>
            </a:extLst>
          </p:cNvPr>
          <p:cNvSpPr/>
          <p:nvPr/>
        </p:nvSpPr>
        <p:spPr>
          <a:xfrm rot="16200000">
            <a:off x="5702987" y="3202723"/>
            <a:ext cx="878340" cy="757188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01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6E6726E2-EF01-4226-9C87-7D5C7E7CE8B9}"/>
              </a:ext>
            </a:extLst>
          </p:cNvPr>
          <p:cNvSpPr/>
          <p:nvPr/>
        </p:nvSpPr>
        <p:spPr>
          <a:xfrm rot="16200000">
            <a:off x="6180661" y="4355094"/>
            <a:ext cx="878340" cy="757188"/>
          </a:xfrm>
          <a:prstGeom prst="hexagon">
            <a:avLst/>
          </a:prstGeom>
          <a:solidFill>
            <a:schemeClr val="accent5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02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86BC140A-2DB4-44DB-BDAC-87EBF036C203}"/>
              </a:ext>
            </a:extLst>
          </p:cNvPr>
          <p:cNvSpPr/>
          <p:nvPr/>
        </p:nvSpPr>
        <p:spPr>
          <a:xfrm rot="16200000">
            <a:off x="6658335" y="5507466"/>
            <a:ext cx="878340" cy="757188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03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9FA263-19D1-4166-ABA5-4C5D10E61470}"/>
              </a:ext>
            </a:extLst>
          </p:cNvPr>
          <p:cNvSpPr txBox="1"/>
          <p:nvPr/>
        </p:nvSpPr>
        <p:spPr>
          <a:xfrm>
            <a:off x="1444983" y="3423267"/>
            <a:ext cx="4117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Raleway ExtraBold" panose="020B0903030101060003" pitchFamily="34" charset="0"/>
              </a:rPr>
              <a:t>Histórico</a:t>
            </a:r>
            <a:r>
              <a:rPr lang="en-US" sz="1400" dirty="0">
                <a:latin typeface="Raleway ExtraBold" panose="020B0903030101060003" pitchFamily="34" charset="0"/>
              </a:rPr>
              <a:t> do browser</a:t>
            </a:r>
            <a:endParaRPr lang="id-ID" sz="1400" dirty="0">
              <a:latin typeface="Raleway ExtraBold" panose="020B09030301010600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5DBECF-F459-45D0-8EE1-F367F754200D}"/>
              </a:ext>
            </a:extLst>
          </p:cNvPr>
          <p:cNvSpPr txBox="1"/>
          <p:nvPr/>
        </p:nvSpPr>
        <p:spPr>
          <a:xfrm>
            <a:off x="1514145" y="5747436"/>
            <a:ext cx="5083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Raleway ExtraBold" panose="020B0903030101060003" pitchFamily="34" charset="0"/>
              </a:rPr>
              <a:t>Proxies</a:t>
            </a:r>
            <a:endParaRPr lang="id-ID" sz="1400" dirty="0">
              <a:latin typeface="Raleway ExtraBold" panose="020B09030301010600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3B34DE-6C28-4981-8B97-9238C3780F0D}"/>
              </a:ext>
            </a:extLst>
          </p:cNvPr>
          <p:cNvSpPr txBox="1"/>
          <p:nvPr/>
        </p:nvSpPr>
        <p:spPr>
          <a:xfrm>
            <a:off x="1611175" y="4567017"/>
            <a:ext cx="456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Raleway ExtraBold" panose="020B0903030101060003" pitchFamily="34" charset="0"/>
              </a:rPr>
              <a:t>Referer</a:t>
            </a:r>
            <a:r>
              <a:rPr lang="en-US" sz="1400" dirty="0">
                <a:latin typeface="Raleway ExtraBold" panose="020B0903030101060003" pitchFamily="34" charset="0"/>
              </a:rPr>
              <a:t> Headers</a:t>
            </a:r>
            <a:endParaRPr lang="id-ID" sz="1400" dirty="0">
              <a:latin typeface="Raleway ExtraBold" panose="020B09030301010600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E78CAF-B415-4461-B99F-B1995EDB51EE}"/>
              </a:ext>
            </a:extLst>
          </p:cNvPr>
          <p:cNvSpPr txBox="1"/>
          <p:nvPr/>
        </p:nvSpPr>
        <p:spPr>
          <a:xfrm>
            <a:off x="1199667" y="1022033"/>
            <a:ext cx="3109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C2229"/>
                </a:solidFill>
                <a:latin typeface="Raleway ExtraBold" panose="020B0903030101060003" pitchFamily="34" charset="0"/>
              </a:rPr>
              <a:t>Implicit </a:t>
            </a:r>
            <a:r>
              <a:rPr lang="en-US" sz="3200" dirty="0">
                <a:solidFill>
                  <a:srgbClr val="E64F67"/>
                </a:solidFill>
                <a:latin typeface="Raleway ExtraBold" panose="020B0903030101060003" pitchFamily="34" charset="0"/>
              </a:rPr>
              <a:t>Flow</a:t>
            </a:r>
            <a:r>
              <a:rPr lang="en-US" sz="3200" dirty="0">
                <a:latin typeface="Raleway ExtraBold" panose="020B0903030101060003" pitchFamily="34" charset="0"/>
              </a:rPr>
              <a:t>	</a:t>
            </a:r>
            <a:endParaRPr lang="id-ID" sz="3200" dirty="0"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802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/>
      <p:bldP spid="33" grpId="0"/>
      <p:bldP spid="3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7484704" y="939510"/>
            <a:ext cx="3753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Implicit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64F67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Flow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rgbClr val="E64F67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6D308-2B7C-471B-8031-3B2BDE12615A}"/>
              </a:ext>
            </a:extLst>
          </p:cNvPr>
          <p:cNvGrpSpPr/>
          <p:nvPr/>
        </p:nvGrpSpPr>
        <p:grpSpPr>
          <a:xfrm>
            <a:off x="7664208" y="1935459"/>
            <a:ext cx="3181592" cy="523220"/>
            <a:chOff x="7664208" y="3748415"/>
            <a:chExt cx="3181592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9A21C-4F58-4CFA-81B0-D2FE82EBBFC2}"/>
                </a:ext>
              </a:extLst>
            </p:cNvPr>
            <p:cNvSpPr txBox="1"/>
            <p:nvPr/>
          </p:nvSpPr>
          <p:spPr>
            <a:xfrm>
              <a:off x="7664208" y="3748415"/>
              <a:ext cx="1847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srgbClr val="E64F67"/>
                </a:solidFill>
                <a:effectLst/>
                <a:uLnTx/>
                <a:uFillTx/>
                <a:latin typeface="LineAwesome" panose="02000603000000000000" pitchFamily="2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BB4020-EAF4-4C66-89BF-D12D6358CF22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Deprecated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25B59F1B-8843-4AE0-A4D3-3C7D0D13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25" y="5072642"/>
            <a:ext cx="1098872" cy="123915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2C29A8F-E316-4A89-82C6-453702498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624" y="5227510"/>
            <a:ext cx="1098872" cy="83233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DEC2387-A1E0-4CFC-A1DD-856658CBF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85" y="5259847"/>
            <a:ext cx="1019378" cy="61723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E403D28-6421-4B2A-B798-B65140FD27B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3254" y="2812110"/>
            <a:ext cx="1515040" cy="233334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D408133-96BB-49F7-A0C5-93AF03094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0463" y="2458679"/>
            <a:ext cx="1304617" cy="106146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0E6B3DD-87AF-46C4-A184-8E92161D80A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6123" y="3136850"/>
            <a:ext cx="2076166" cy="26326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DFDC6E3-6EF0-40E4-AC1E-1DAA0D3D0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206" y="5425683"/>
            <a:ext cx="907153" cy="5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90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7484704" y="939510"/>
            <a:ext cx="3753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Implicit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64F67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Flow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rgbClr val="E64F67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6D308-2B7C-471B-8031-3B2BDE12615A}"/>
              </a:ext>
            </a:extLst>
          </p:cNvPr>
          <p:cNvGrpSpPr/>
          <p:nvPr/>
        </p:nvGrpSpPr>
        <p:grpSpPr>
          <a:xfrm>
            <a:off x="7664208" y="1935459"/>
            <a:ext cx="3181592" cy="523220"/>
            <a:chOff x="7664208" y="3748415"/>
            <a:chExt cx="3181592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9A21C-4F58-4CFA-81B0-D2FE82EBBFC2}"/>
                </a:ext>
              </a:extLst>
            </p:cNvPr>
            <p:cNvSpPr txBox="1"/>
            <p:nvPr/>
          </p:nvSpPr>
          <p:spPr>
            <a:xfrm>
              <a:off x="7664208" y="3748415"/>
              <a:ext cx="1847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srgbClr val="E64F67"/>
                </a:solidFill>
                <a:effectLst/>
                <a:uLnTx/>
                <a:uFillTx/>
                <a:latin typeface="LineAwesome" panose="02000603000000000000" pitchFamily="2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BB4020-EAF4-4C66-89BF-D12D6358CF22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Deprecated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BCBC4F96-F198-4278-B269-682CCC58D0E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61" y="1213503"/>
            <a:ext cx="8641351" cy="530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6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7484704" y="939510"/>
            <a:ext cx="3753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Implicit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64F67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Flow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rgbClr val="E64F67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6D308-2B7C-471B-8031-3B2BDE12615A}"/>
              </a:ext>
            </a:extLst>
          </p:cNvPr>
          <p:cNvGrpSpPr/>
          <p:nvPr/>
        </p:nvGrpSpPr>
        <p:grpSpPr>
          <a:xfrm>
            <a:off x="7664208" y="1935459"/>
            <a:ext cx="3181592" cy="523220"/>
            <a:chOff x="7664208" y="3748415"/>
            <a:chExt cx="3181592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9A21C-4F58-4CFA-81B0-D2FE82EBBFC2}"/>
                </a:ext>
              </a:extLst>
            </p:cNvPr>
            <p:cNvSpPr txBox="1"/>
            <p:nvPr/>
          </p:nvSpPr>
          <p:spPr>
            <a:xfrm>
              <a:off x="7664208" y="3748415"/>
              <a:ext cx="1847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800" b="0" i="0" u="none" strike="noStrike" kern="1200" cap="none" spc="0" normalizeH="0" baseline="0" noProof="0" dirty="0">
                <a:ln>
                  <a:noFill/>
                </a:ln>
                <a:solidFill>
                  <a:srgbClr val="E64F67"/>
                </a:solidFill>
                <a:effectLst/>
                <a:uLnTx/>
                <a:uFillTx/>
                <a:latin typeface="LineAwesome" panose="02000603000000000000" pitchFamily="2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BB4020-EAF4-4C66-89BF-D12D6358CF22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aleway ExtraBold" panose="020B0903030101060003" pitchFamily="34" charset="0"/>
                  <a:ea typeface="+mn-ea"/>
                  <a:cs typeface="+mn-cs"/>
                </a:rPr>
                <a:t>Deprecated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96DFAF2E-F000-4096-9E56-B1D54B99D0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393" y="939510"/>
            <a:ext cx="9019807" cy="55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8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DB9277C-B8CD-4019-A4DA-7F91AA55B3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094338" cy="6858000"/>
          </a:xfrm>
          <a:custGeom>
            <a:avLst/>
            <a:gdLst>
              <a:gd name="connsiteX0" fmla="*/ 0 w 6094338"/>
              <a:gd name="connsiteY0" fmla="*/ 0 h 6858000"/>
              <a:gd name="connsiteX1" fmla="*/ 3482479 w 6094338"/>
              <a:gd name="connsiteY1" fmla="*/ 0 h 6858000"/>
              <a:gd name="connsiteX2" fmla="*/ 6094338 w 6094338"/>
              <a:gd name="connsiteY2" fmla="*/ 1511085 h 6858000"/>
              <a:gd name="connsiteX3" fmla="*/ 6094338 w 6094338"/>
              <a:gd name="connsiteY3" fmla="*/ 5180862 h 6858000"/>
              <a:gd name="connsiteX4" fmla="*/ 3186734 w 6094338"/>
              <a:gd name="connsiteY4" fmla="*/ 6858000 h 6858000"/>
              <a:gd name="connsiteX5" fmla="*/ 0 w 60943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4338" h="6858000">
                <a:moveTo>
                  <a:pt x="0" y="0"/>
                </a:moveTo>
                <a:lnTo>
                  <a:pt x="3482479" y="0"/>
                </a:lnTo>
                <a:lnTo>
                  <a:pt x="6094338" y="1511085"/>
                </a:lnTo>
                <a:lnTo>
                  <a:pt x="6094338" y="5180862"/>
                </a:lnTo>
                <a:lnTo>
                  <a:pt x="3186734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89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65F4B64-95E5-467D-9ED8-2C927FC34DD2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236579" cy="5154293"/>
          </a:xfrm>
          <a:custGeom>
            <a:avLst/>
            <a:gdLst>
              <a:gd name="connsiteX0" fmla="*/ 445279 w 3236579"/>
              <a:gd name="connsiteY0" fmla="*/ 0 h 5154293"/>
              <a:gd name="connsiteX1" fmla="*/ 1345806 w 3236579"/>
              <a:gd name="connsiteY1" fmla="*/ 0 h 5154293"/>
              <a:gd name="connsiteX2" fmla="*/ 3236579 w 3236579"/>
              <a:gd name="connsiteY2" fmla="*/ 1095952 h 5154293"/>
              <a:gd name="connsiteX3" fmla="*/ 3236579 w 3236579"/>
              <a:gd name="connsiteY3" fmla="*/ 3795978 h 5154293"/>
              <a:gd name="connsiteX4" fmla="*/ 893881 w 3236579"/>
              <a:gd name="connsiteY4" fmla="*/ 5154293 h 5154293"/>
              <a:gd name="connsiteX5" fmla="*/ 0 w 3236579"/>
              <a:gd name="connsiteY5" fmla="*/ 4639528 h 5154293"/>
              <a:gd name="connsiteX6" fmla="*/ 0 w 3236579"/>
              <a:gd name="connsiteY6" fmla="*/ 259043 h 515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579" h="5154293">
                <a:moveTo>
                  <a:pt x="445279" y="0"/>
                </a:moveTo>
                <a:lnTo>
                  <a:pt x="1345806" y="0"/>
                </a:lnTo>
                <a:lnTo>
                  <a:pt x="3236579" y="1095952"/>
                </a:lnTo>
                <a:lnTo>
                  <a:pt x="3236579" y="3795978"/>
                </a:lnTo>
                <a:lnTo>
                  <a:pt x="893881" y="5154293"/>
                </a:lnTo>
                <a:lnTo>
                  <a:pt x="0" y="4639528"/>
                </a:lnTo>
                <a:lnTo>
                  <a:pt x="0" y="259043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189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pic>
        <p:nvPicPr>
          <p:cNvPr id="4" name="Espaço Reservado para 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3998F57-AA24-4560-AAB8-8AE24B9A7C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r="21163"/>
          <a:stretch>
            <a:fillRect/>
          </a:stretch>
        </p:blipFill>
        <p:spPr/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E8D1A2E-BA80-45A7-AA46-5390CAF32865}"/>
              </a:ext>
            </a:extLst>
          </p:cNvPr>
          <p:cNvSpPr>
            <a:spLocks/>
          </p:cNvSpPr>
          <p:nvPr/>
        </p:nvSpPr>
        <p:spPr bwMode="auto">
          <a:xfrm>
            <a:off x="2854437" y="574543"/>
            <a:ext cx="3239903" cy="3742841"/>
          </a:xfrm>
          <a:custGeom>
            <a:avLst/>
            <a:gdLst>
              <a:gd name="connsiteX0" fmla="*/ 1618290 w 3239903"/>
              <a:gd name="connsiteY0" fmla="*/ 0 h 3742841"/>
              <a:gd name="connsiteX1" fmla="*/ 3239903 w 3239903"/>
              <a:gd name="connsiteY1" fmla="*/ 936540 h 3742841"/>
              <a:gd name="connsiteX2" fmla="*/ 3239903 w 3239903"/>
              <a:gd name="connsiteY2" fmla="*/ 2806301 h 3742841"/>
              <a:gd name="connsiteX3" fmla="*/ 1618290 w 3239903"/>
              <a:gd name="connsiteY3" fmla="*/ 3742841 h 3742841"/>
              <a:gd name="connsiteX4" fmla="*/ 0 w 3239903"/>
              <a:gd name="connsiteY4" fmla="*/ 2806301 h 3742841"/>
              <a:gd name="connsiteX5" fmla="*/ 0 w 3239903"/>
              <a:gd name="connsiteY5" fmla="*/ 936540 h 3742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9903" h="3742841">
                <a:moveTo>
                  <a:pt x="1618290" y="0"/>
                </a:moveTo>
                <a:lnTo>
                  <a:pt x="3239903" y="936540"/>
                </a:lnTo>
                <a:lnTo>
                  <a:pt x="3239903" y="2806301"/>
                </a:lnTo>
                <a:lnTo>
                  <a:pt x="1618290" y="3742841"/>
                </a:lnTo>
                <a:lnTo>
                  <a:pt x="0" y="2806301"/>
                </a:lnTo>
                <a:lnTo>
                  <a:pt x="0" y="93654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189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sz="1600" dirty="0">
              <a:latin typeface="Lato Light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66BE2A-3A0F-496D-933B-74B124EFD47D}"/>
              </a:ext>
            </a:extLst>
          </p:cNvPr>
          <p:cNvSpPr txBox="1"/>
          <p:nvPr/>
        </p:nvSpPr>
        <p:spPr>
          <a:xfrm>
            <a:off x="6969968" y="2184400"/>
            <a:ext cx="5222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aleway ExtraBold" panose="020B0903030101060003" pitchFamily="34" charset="0"/>
              </a:rPr>
              <a:t>Open Redirector</a:t>
            </a:r>
            <a:endParaRPr lang="id-ID" sz="4400" dirty="0">
              <a:latin typeface="Raleway ExtraBold" panose="020B09030301010600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9AA2AC-DD1E-4937-880B-03C5C265B595}"/>
              </a:ext>
            </a:extLst>
          </p:cNvPr>
          <p:cNvSpPr txBox="1"/>
          <p:nvPr/>
        </p:nvSpPr>
        <p:spPr>
          <a:xfrm>
            <a:off x="7957411" y="3028784"/>
            <a:ext cx="276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aleway Light" panose="020B0403030101060003" pitchFamily="34" charset="0"/>
              </a:rPr>
              <a:t>A URL </a:t>
            </a:r>
            <a:r>
              <a:rPr lang="en-US" sz="1400" dirty="0" err="1">
                <a:latin typeface="Raleway Light" panose="020B0403030101060003" pitchFamily="34" charset="0"/>
              </a:rPr>
              <a:t>precisa</a:t>
            </a:r>
            <a:r>
              <a:rPr lang="en-US" sz="1400" dirty="0">
                <a:latin typeface="Raleway Light" panose="020B0403030101060003" pitchFamily="34" charset="0"/>
              </a:rPr>
              <a:t> ser </a:t>
            </a:r>
            <a:r>
              <a:rPr lang="en-US" sz="1400" dirty="0" err="1">
                <a:latin typeface="Raleway Light" panose="020B0403030101060003" pitchFamily="34" charset="0"/>
              </a:rPr>
              <a:t>exata</a:t>
            </a:r>
            <a:endParaRPr lang="id-ID" sz="14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6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9" grpId="0" animBg="1"/>
      <p:bldP spid="19" grpId="1" animBg="1"/>
      <p:bldP spid="17" grpId="0" animBg="1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7484703" y="939510"/>
            <a:ext cx="4778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Open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64F67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Redirector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rgbClr val="E64F67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9A21C-4F58-4CFA-81B0-D2FE82EBBFC2}"/>
              </a:ext>
            </a:extLst>
          </p:cNvPr>
          <p:cNvSpPr txBox="1"/>
          <p:nvPr/>
        </p:nvSpPr>
        <p:spPr>
          <a:xfrm>
            <a:off x="7664208" y="1935459"/>
            <a:ext cx="1847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srgbClr val="E64F67"/>
              </a:solidFill>
              <a:effectLst/>
              <a:uLnTx/>
              <a:uFillTx/>
              <a:latin typeface="LineAwesome" panose="02000603000000000000" pitchFamily="2" charset="0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595904-050C-454A-8FAB-30282511A82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0953" y="3335006"/>
            <a:ext cx="4799218" cy="1666395"/>
          </a:xfrm>
          <a:prstGeom prst="rect">
            <a:avLst/>
          </a:prstGeom>
        </p:spPr>
      </p:pic>
      <p:pic>
        <p:nvPicPr>
          <p:cNvPr id="11" name="Picture 2" descr="Cyber hacker icon simple style Royalty Free Vector Image">
            <a:extLst>
              <a:ext uri="{FF2B5EF4-FFF2-40B4-BE49-F238E27FC236}">
                <a16:creationId xmlns:a16="http://schemas.microsoft.com/office/drawing/2014/main" id="{C4AA1383-1359-4199-9D52-B38544CC0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7386" r="3078" b="7386"/>
          <a:stretch/>
        </p:blipFill>
        <p:spPr bwMode="auto">
          <a:xfrm>
            <a:off x="262611" y="3870585"/>
            <a:ext cx="848342" cy="91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78413EA5-9B61-44B1-B151-96AD29154C44}"/>
              </a:ext>
            </a:extLst>
          </p:cNvPr>
          <p:cNvSpPr txBox="1"/>
          <p:nvPr/>
        </p:nvSpPr>
        <p:spPr>
          <a:xfrm>
            <a:off x="699277" y="1935459"/>
            <a:ext cx="5396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https://meusite.com/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*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Arial Black" panose="020B0A04020102020204" pitchFamily="34" charset="0"/>
              </a:rPr>
              <a:t>Site/app com open redirector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Arial Black" panose="020B0A04020102020204" pitchFamily="34" charset="0"/>
              </a:rPr>
              <a:t>Página</a:t>
            </a:r>
            <a:r>
              <a:rPr lang="en-US" sz="1200" dirty="0">
                <a:latin typeface="Arial Black" panose="020B0A04020102020204" pitchFamily="34" charset="0"/>
              </a:rPr>
              <a:t> que o </a:t>
            </a:r>
            <a:r>
              <a:rPr lang="en-US" sz="1200" dirty="0" err="1">
                <a:latin typeface="Arial Black" panose="020B0A04020102020204" pitchFamily="34" charset="0"/>
              </a:rPr>
              <a:t>atacante</a:t>
            </a:r>
            <a:r>
              <a:rPr lang="en-US" sz="1200" dirty="0"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latin typeface="Arial Black" panose="020B0A04020102020204" pitchFamily="34" charset="0"/>
              </a:rPr>
              <a:t>pode</a:t>
            </a:r>
            <a:r>
              <a:rPr lang="en-US" sz="1200" dirty="0"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latin typeface="Arial Black" panose="020B0A04020102020204" pitchFamily="34" charset="0"/>
              </a:rPr>
              <a:t>incluir</a:t>
            </a:r>
            <a:r>
              <a:rPr lang="en-US" sz="1200" dirty="0">
                <a:latin typeface="Arial Black" panose="020B0A04020102020204" pitchFamily="34" charset="0"/>
              </a:rPr>
              <a:t> </a:t>
            </a:r>
            <a:r>
              <a:rPr lang="en-US" sz="1200" dirty="0" err="1">
                <a:latin typeface="Arial Black" panose="020B0A04020102020204" pitchFamily="34" charset="0"/>
              </a:rPr>
              <a:t>conteúdo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A795F5F-83D4-469F-AAE2-AC1653718C75}"/>
              </a:ext>
            </a:extLst>
          </p:cNvPr>
          <p:cNvSpPr/>
          <p:nvPr/>
        </p:nvSpPr>
        <p:spPr>
          <a:xfrm>
            <a:off x="7484703" y="3368207"/>
            <a:ext cx="4586922" cy="101566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Fira Code" panose="020B08090500000200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Fira Code" panose="020B0809050000020004" pitchFamily="49" charset="0"/>
              </a:rPr>
              <a:t>html</a:t>
            </a:r>
            <a:r>
              <a:rPr lang="en-US" sz="1200" dirty="0">
                <a:solidFill>
                  <a:srgbClr val="808080"/>
                </a:solidFill>
                <a:latin typeface="Fira Code" panose="020B08090500000200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Fira Code" panose="020B08090500000200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Fira Code" panose="020B0809050000020004" pitchFamily="49" charset="0"/>
              </a:rPr>
              <a:t>body</a:t>
            </a:r>
            <a:r>
              <a:rPr lang="en-US" sz="1200" dirty="0">
                <a:solidFill>
                  <a:srgbClr val="808080"/>
                </a:solidFill>
                <a:latin typeface="Fira Code" panose="020B08090500000200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Fira Code" panose="020B0809050000020004" pitchFamily="49" charset="0"/>
              </a:rPr>
              <a:t>    </a:t>
            </a:r>
            <a:r>
              <a:rPr lang="en-US" sz="1200" dirty="0">
                <a:solidFill>
                  <a:srgbClr val="808080"/>
                </a:solidFill>
                <a:latin typeface="Fira Code" panose="020B08090500000200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Fira Code" panose="020B0809050000020004" pitchFamily="49" charset="0"/>
              </a:rPr>
              <a:t>img</a:t>
            </a:r>
            <a:r>
              <a:rPr lang="en-US" sz="1200" dirty="0">
                <a:solidFill>
                  <a:srgbClr val="D4D4D4"/>
                </a:solidFill>
                <a:latin typeface="Fira Code" panose="020B08090500000200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Fira Code" panose="020B0809050000020004" pitchFamily="49" charset="0"/>
              </a:rPr>
              <a:t>src</a:t>
            </a:r>
            <a:r>
              <a:rPr lang="en-US" sz="1200" dirty="0">
                <a:solidFill>
                  <a:srgbClr val="D4D4D4"/>
                </a:solidFill>
                <a:latin typeface="Fira Code" panose="020B0809050000020004" pitchFamily="49" charset="0"/>
              </a:rPr>
              <a:t>=</a:t>
            </a:r>
            <a:r>
              <a:rPr lang="en-US" sz="1200" dirty="0">
                <a:solidFill>
                  <a:srgbClr val="CE9178"/>
                </a:solidFill>
                <a:latin typeface="Fira Code" panose="020B0809050000020004" pitchFamily="49" charset="0"/>
              </a:rPr>
              <a:t>'https://hacker.com/image.png'</a:t>
            </a:r>
            <a:r>
              <a:rPr lang="en-US" sz="1200" dirty="0">
                <a:solidFill>
                  <a:srgbClr val="D4D4D4"/>
                </a:solidFill>
                <a:latin typeface="Fira Code" panose="020B0809050000020004" pitchFamily="49" charset="0"/>
              </a:rPr>
              <a:t> </a:t>
            </a:r>
            <a:r>
              <a:rPr lang="en-US" sz="1200" dirty="0">
                <a:solidFill>
                  <a:srgbClr val="808080"/>
                </a:solidFill>
                <a:latin typeface="Fira Code" panose="020B0809050000020004" pitchFamily="49" charset="0"/>
              </a:rPr>
              <a:t>/&gt;</a:t>
            </a:r>
            <a:endParaRPr lang="en-US" sz="12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Fira Code" panose="020B08090500000200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Fira Code" panose="020B0809050000020004" pitchFamily="49" charset="0"/>
              </a:rPr>
              <a:t>body</a:t>
            </a:r>
            <a:r>
              <a:rPr lang="en-US" sz="1200" dirty="0">
                <a:solidFill>
                  <a:srgbClr val="808080"/>
                </a:solidFill>
                <a:latin typeface="Fira Code" panose="020B08090500000200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Fira Code" panose="020B08090500000200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Fira Code" panose="020B08090500000200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Fira Code" panose="020B0809050000020004" pitchFamily="49" charset="0"/>
              </a:rPr>
              <a:t>html</a:t>
            </a:r>
            <a:r>
              <a:rPr lang="en-US" sz="1200" dirty="0">
                <a:solidFill>
                  <a:srgbClr val="808080"/>
                </a:solidFill>
                <a:latin typeface="Fira Code" panose="020B08090500000200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831EDDA-E5E8-4844-9290-0D08F847DBDB}"/>
              </a:ext>
            </a:extLst>
          </p:cNvPr>
          <p:cNvSpPr/>
          <p:nvPr/>
        </p:nvSpPr>
        <p:spPr>
          <a:xfrm>
            <a:off x="5477788" y="5383837"/>
            <a:ext cx="6593837" cy="52322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D4D4D4"/>
                </a:solidFill>
                <a:latin typeface="Fira Code" panose="020B0809050000020004" pitchFamily="49" charset="0"/>
              </a:rPr>
              <a:t>GET https://hacker.com/image.png</a:t>
            </a:r>
          </a:p>
          <a:p>
            <a:r>
              <a:rPr lang="en-US" sz="1400" dirty="0">
                <a:solidFill>
                  <a:srgbClr val="D4D4D4"/>
                </a:solidFill>
                <a:latin typeface="Fira Code" panose="020B0809050000020004" pitchFamily="49" charset="0"/>
              </a:rPr>
              <a:t>Referrer: https://meusite.com/angel-profile.html?code=xyz</a:t>
            </a:r>
            <a:endParaRPr lang="en-US" sz="1400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4985EE8-4DDD-4817-8FAD-D64D7E112559}"/>
              </a:ext>
            </a:extLst>
          </p:cNvPr>
          <p:cNvCxnSpPr/>
          <p:nvPr/>
        </p:nvCxnSpPr>
        <p:spPr>
          <a:xfrm>
            <a:off x="8885208" y="4468483"/>
            <a:ext cx="0" cy="785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71BEE10-9955-471E-8904-09867BE861EA}"/>
              </a:ext>
            </a:extLst>
          </p:cNvPr>
          <p:cNvCxnSpPr/>
          <p:nvPr/>
        </p:nvCxnSpPr>
        <p:spPr>
          <a:xfrm>
            <a:off x="5975625" y="3870585"/>
            <a:ext cx="14222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47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7484703" y="939510"/>
            <a:ext cx="4778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Open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64F67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Redirector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srgbClr val="E64F67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9A21C-4F58-4CFA-81B0-D2FE82EBBFC2}"/>
              </a:ext>
            </a:extLst>
          </p:cNvPr>
          <p:cNvSpPr txBox="1"/>
          <p:nvPr/>
        </p:nvSpPr>
        <p:spPr>
          <a:xfrm>
            <a:off x="7664208" y="1935459"/>
            <a:ext cx="18473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srgbClr val="E64F67"/>
              </a:solidFill>
              <a:effectLst/>
              <a:uLnTx/>
              <a:uFillTx/>
              <a:latin typeface="LineAwesome" panose="02000603000000000000" pitchFamily="2" charset="0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AFACDB6-D57B-42CC-9AE2-1C4EE3D59932}"/>
              </a:ext>
            </a:extLst>
          </p:cNvPr>
          <p:cNvSpPr txBox="1"/>
          <p:nvPr/>
        </p:nvSpPr>
        <p:spPr>
          <a:xfrm>
            <a:off x="861647" y="1873903"/>
            <a:ext cx="3666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https://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*</a:t>
            </a:r>
            <a:r>
              <a:rPr lang="en-US" dirty="0">
                <a:latin typeface="Arial Black" panose="020B0A04020102020204" pitchFamily="34" charset="0"/>
              </a:rPr>
              <a:t>.meusite.com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sub-domain takeover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domain takeover</a:t>
            </a:r>
          </a:p>
        </p:txBody>
      </p:sp>
      <p:pic>
        <p:nvPicPr>
          <p:cNvPr id="11" name="Picture 2" descr="Cyber hacker icon simple style Royalty Free Vector Image">
            <a:extLst>
              <a:ext uri="{FF2B5EF4-FFF2-40B4-BE49-F238E27FC236}">
                <a16:creationId xmlns:a16="http://schemas.microsoft.com/office/drawing/2014/main" id="{C4AA1383-1359-4199-9D52-B38544CC0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7386" r="3078" b="7386"/>
          <a:stretch/>
        </p:blipFill>
        <p:spPr bwMode="auto">
          <a:xfrm>
            <a:off x="262611" y="3870585"/>
            <a:ext cx="848342" cy="91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BAF169-8E96-4F87-A40F-0E7D6D695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290" y="3203724"/>
            <a:ext cx="5991083" cy="17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5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D19C61C-6E32-4F10-91A2-1AC17EE9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Fortnite</a:t>
            </a:r>
            <a:r>
              <a:rPr lang="en-US" dirty="0"/>
              <a:t> OAuth Account take-over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B61DA9-7CE1-4CB0-A3A4-3D0BE04120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27543"/>
          </a:xfrm>
        </p:spPr>
        <p:txBody>
          <a:bodyPr/>
          <a:lstStyle/>
          <a:p>
            <a:r>
              <a:rPr lang="en-US" sz="1400" dirty="0" err="1">
                <a:latin typeface="+mn-lt"/>
              </a:rPr>
              <a:t>Tudo</a:t>
            </a:r>
            <a:r>
              <a:rPr lang="en-US" sz="1400" dirty="0">
                <a:latin typeface="+mn-lt"/>
              </a:rPr>
              <a:t> com 1 clique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2B0879-6971-4411-B0E9-857BA1657B40}"/>
              </a:ext>
            </a:extLst>
          </p:cNvPr>
          <p:cNvSpPr txBox="1"/>
          <p:nvPr/>
        </p:nvSpPr>
        <p:spPr>
          <a:xfrm>
            <a:off x="503853" y="1931437"/>
            <a:ext cx="394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http://ut2004stats.epicgames.com</a:t>
            </a:r>
            <a:br>
              <a:rPr lang="en-US" dirty="0"/>
            </a:br>
            <a:r>
              <a:rPr lang="en-US" dirty="0"/>
              <a:t> 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B6EBE8-1A39-40AE-A356-71E638B08A49}"/>
              </a:ext>
            </a:extLst>
          </p:cNvPr>
          <p:cNvSpPr txBox="1"/>
          <p:nvPr/>
        </p:nvSpPr>
        <p:spPr>
          <a:xfrm>
            <a:off x="503852" y="4324351"/>
            <a:ext cx="55895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SSO - *.epicgames.com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envolvia</a:t>
            </a:r>
            <a:r>
              <a:rPr lang="en-US" dirty="0"/>
              <a:t> o Federation &amp; State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State -&gt; Base64 com </a:t>
            </a:r>
            <a:r>
              <a:rPr lang="en-US" dirty="0" err="1"/>
              <a:t>RedirectUri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Faz</a:t>
            </a:r>
            <a:r>
              <a:rPr lang="en-US" dirty="0"/>
              <a:t> login no Facebook / Google / </a:t>
            </a:r>
            <a:r>
              <a:rPr lang="en-US" dirty="0" err="1"/>
              <a:t>Seu</a:t>
            </a:r>
            <a:r>
              <a:rPr lang="en-US" dirty="0"/>
              <a:t> SSO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Retorna</a:t>
            </a:r>
            <a:r>
              <a:rPr lang="en-US" dirty="0"/>
              <a:t> para accounts.epicgames.com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Redireciona</a:t>
            </a:r>
            <a:r>
              <a:rPr lang="en-US" dirty="0"/>
              <a:t> para ut2004stats/&lt;script&gt;….&lt;/scrip&gt;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3216035-580B-4E94-BC91-7F766E04E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91" y="2297662"/>
            <a:ext cx="5365672" cy="184513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A02583A-63FC-4515-BBD9-D8B315D64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511" y="1507864"/>
            <a:ext cx="4892489" cy="281648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45B7C20-E938-4121-B0E2-1C7A1C82D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894" y="3464494"/>
            <a:ext cx="4671722" cy="287176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0E1B0A-7274-4B75-B4BC-276F1216515B}"/>
              </a:ext>
            </a:extLst>
          </p:cNvPr>
          <p:cNvSpPr txBox="1"/>
          <p:nvPr/>
        </p:nvSpPr>
        <p:spPr>
          <a:xfrm>
            <a:off x="3303842" y="6336263"/>
            <a:ext cx="5589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https://research.checkpoint.com/2019/hacking-fortnite/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8013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Rua de uma cidade&#10;&#10;Descrição gerada automaticamente">
            <a:extLst>
              <a:ext uri="{FF2B5EF4-FFF2-40B4-BE49-F238E27FC236}">
                <a16:creationId xmlns:a16="http://schemas.microsoft.com/office/drawing/2014/main" id="{339DF14C-78C2-4647-B3DA-31FF31E857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2" r="20452"/>
          <a:stretch>
            <a:fillRect/>
          </a:stretch>
        </p:blipFill>
        <p:spPr/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691BE0E-D29B-4307-937C-C2B33FB78B10}"/>
              </a:ext>
            </a:extLst>
          </p:cNvPr>
          <p:cNvSpPr>
            <a:spLocks/>
          </p:cNvSpPr>
          <p:nvPr/>
        </p:nvSpPr>
        <p:spPr bwMode="auto">
          <a:xfrm>
            <a:off x="5821860" y="-5252267"/>
            <a:ext cx="5420351" cy="5252265"/>
          </a:xfrm>
          <a:custGeom>
            <a:avLst/>
            <a:gdLst>
              <a:gd name="connsiteX0" fmla="*/ 4664943 w 5420351"/>
              <a:gd name="connsiteY0" fmla="*/ 0 h 5252265"/>
              <a:gd name="connsiteX1" fmla="*/ 5420351 w 5420351"/>
              <a:gd name="connsiteY1" fmla="*/ 0 h 5252265"/>
              <a:gd name="connsiteX2" fmla="*/ 755408 w 5420351"/>
              <a:gd name="connsiteY2" fmla="*/ 5252265 h 5252265"/>
              <a:gd name="connsiteX3" fmla="*/ 0 w 5420351"/>
              <a:gd name="connsiteY3" fmla="*/ 5252265 h 525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351" h="5252265">
                <a:moveTo>
                  <a:pt x="4664943" y="0"/>
                </a:moveTo>
                <a:lnTo>
                  <a:pt x="5420351" y="0"/>
                </a:lnTo>
                <a:lnTo>
                  <a:pt x="755408" y="5252265"/>
                </a:lnTo>
                <a:lnTo>
                  <a:pt x="0" y="5252265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  <a:effectLst>
            <a:outerShdw blurRad="152400"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6D863F0-6008-4BD7-ABC7-8DE974285352}"/>
              </a:ext>
            </a:extLst>
          </p:cNvPr>
          <p:cNvSpPr>
            <a:spLocks/>
          </p:cNvSpPr>
          <p:nvPr/>
        </p:nvSpPr>
        <p:spPr bwMode="auto">
          <a:xfrm>
            <a:off x="-4245712" y="6203446"/>
            <a:ext cx="4245711" cy="4777662"/>
          </a:xfrm>
          <a:custGeom>
            <a:avLst/>
            <a:gdLst>
              <a:gd name="connsiteX0" fmla="*/ 3486348 w 4245711"/>
              <a:gd name="connsiteY0" fmla="*/ 0 h 4777662"/>
              <a:gd name="connsiteX1" fmla="*/ 4245711 w 4245711"/>
              <a:gd name="connsiteY1" fmla="*/ 0 h 4777662"/>
              <a:gd name="connsiteX2" fmla="*/ 0 w 4245711"/>
              <a:gd name="connsiteY2" fmla="*/ 4777662 h 4777662"/>
              <a:gd name="connsiteX3" fmla="*/ 0 w 4245711"/>
              <a:gd name="connsiteY3" fmla="*/ 3927333 h 47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5711" h="4777662">
                <a:moveTo>
                  <a:pt x="3486348" y="0"/>
                </a:moveTo>
                <a:lnTo>
                  <a:pt x="4245711" y="0"/>
                </a:lnTo>
                <a:lnTo>
                  <a:pt x="0" y="4777662"/>
                </a:lnTo>
                <a:lnTo>
                  <a:pt x="0" y="3927333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>
            <a:outerShdw blurRad="152400"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BCC885-0239-499E-80D0-9454E37194CC}"/>
              </a:ext>
            </a:extLst>
          </p:cNvPr>
          <p:cNvSpPr txBox="1"/>
          <p:nvPr/>
        </p:nvSpPr>
        <p:spPr>
          <a:xfrm>
            <a:off x="6438900" y="3728697"/>
            <a:ext cx="459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Raleway ExtraBold" panose="020B0903030101060003" pitchFamily="34" charset="0"/>
              </a:rPr>
              <a:t>Só</a:t>
            </a:r>
            <a:r>
              <a:rPr lang="en-US" sz="2400" dirty="0">
                <a:latin typeface="Raleway ExtraBold" panose="020B0903030101060003" pitchFamily="34" charset="0"/>
              </a:rPr>
              <a:t>  Client secret </a:t>
            </a:r>
            <a:r>
              <a:rPr lang="en-US" sz="2400" dirty="0" err="1">
                <a:latin typeface="Raleway ExtraBold" panose="020B0903030101060003" pitchFamily="34" charset="0"/>
              </a:rPr>
              <a:t>não</a:t>
            </a:r>
            <a:r>
              <a:rPr lang="en-US" sz="2400" dirty="0">
                <a:latin typeface="Raleway ExtraBold" panose="020B0903030101060003" pitchFamily="34" charset="0"/>
              </a:rPr>
              <a:t> </a:t>
            </a:r>
            <a:r>
              <a:rPr lang="en-US" sz="2400" dirty="0" err="1">
                <a:latin typeface="Raleway ExtraBold" panose="020B0903030101060003" pitchFamily="34" charset="0"/>
              </a:rPr>
              <a:t>te</a:t>
            </a:r>
            <a:r>
              <a:rPr lang="en-US" sz="2400" dirty="0">
                <a:latin typeface="Raleway ExtraBold" panose="020B0903030101060003" pitchFamily="34" charset="0"/>
              </a:rPr>
              <a:t> </a:t>
            </a:r>
            <a:r>
              <a:rPr lang="en-US" sz="2400" dirty="0" err="1">
                <a:latin typeface="Raleway ExtraBold" panose="020B0903030101060003" pitchFamily="34" charset="0"/>
              </a:rPr>
              <a:t>salva</a:t>
            </a:r>
            <a:endParaRPr lang="id-ID" sz="2400" dirty="0">
              <a:latin typeface="Raleway ExtraBold" panose="020B09030301010600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07A517-4F8B-4717-967B-BCF30F479BE8}"/>
              </a:ext>
            </a:extLst>
          </p:cNvPr>
          <p:cNvSpPr txBox="1"/>
          <p:nvPr/>
        </p:nvSpPr>
        <p:spPr>
          <a:xfrm>
            <a:off x="7248358" y="1642143"/>
            <a:ext cx="4480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aleway ExtraBold" panose="020B0903030101060003" pitchFamily="34" charset="0"/>
              </a:rPr>
              <a:t>Authorization Code</a:t>
            </a:r>
            <a:r>
              <a:rPr lang="id-ID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4000" dirty="0">
                <a:solidFill>
                  <a:schemeClr val="accent5"/>
                </a:solidFill>
                <a:latin typeface="Raleway ExtraBold" panose="020B0903030101060003" pitchFamily="34" charset="0"/>
              </a:rPr>
              <a:t>Injection</a:t>
            </a:r>
            <a:endParaRPr lang="id-ID" sz="4000" dirty="0">
              <a:solidFill>
                <a:schemeClr val="accent5"/>
              </a:solidFill>
              <a:latin typeface="Raleway ExtraBold" panose="020B0903030101060003" pitchFamily="34" charset="0"/>
            </a:endParaRPr>
          </a:p>
        </p:txBody>
      </p:sp>
      <p:pic>
        <p:nvPicPr>
          <p:cNvPr id="11" name="Espaço Reservado para Imagem 10" descr="Uma imagem contendo peças de metal&#10;&#10;Descrição gerada automaticamente">
            <a:extLst>
              <a:ext uri="{FF2B5EF4-FFF2-40B4-BE49-F238E27FC236}">
                <a16:creationId xmlns:a16="http://schemas.microsoft.com/office/drawing/2014/main" id="{85B25BE9-538C-4890-9770-F544D72018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0" r="150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735895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-0.38073 0.765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6" y="3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22222E-6 L 0.34818 -0.696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9" y="-3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8073 0.76597 L -0.11172 0.223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51" y="-271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4818 -0.69676 L 0.14909 -0.2932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1" y="20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9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-1" y="0"/>
            <a:ext cx="4295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Espaço Reservado para Imagem 6" descr="Foto em preto e branco de homem de terno e gravata&#10;&#10;Descrição gerada automaticamente">
            <a:extLst>
              <a:ext uri="{FF2B5EF4-FFF2-40B4-BE49-F238E27FC236}">
                <a16:creationId xmlns:a16="http://schemas.microsoft.com/office/drawing/2014/main" id="{F86332C4-8681-4A9D-B31E-FD21B67C00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9647" y="464707"/>
            <a:ext cx="2133600" cy="21336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577D0-4C40-412B-8AB1-603830DB2958}"/>
              </a:ext>
            </a:extLst>
          </p:cNvPr>
          <p:cNvSpPr txBox="1"/>
          <p:nvPr/>
        </p:nvSpPr>
        <p:spPr>
          <a:xfrm>
            <a:off x="5867765" y="278311"/>
            <a:ext cx="478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Pai de um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garoto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duas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meninas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Gêmeas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)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07DF60-711F-4279-8C67-248AA1D0E34C}"/>
              </a:ext>
            </a:extLst>
          </p:cNvPr>
          <p:cNvGrpSpPr/>
          <p:nvPr/>
        </p:nvGrpSpPr>
        <p:grpSpPr>
          <a:xfrm>
            <a:off x="6096000" y="2349249"/>
            <a:ext cx="4571999" cy="393302"/>
            <a:chOff x="6115053" y="4067244"/>
            <a:chExt cx="4571999" cy="39330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D4B400-600D-4207-87FA-D534247BCF52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D1D739-73DA-4C3B-B451-FBD5F76642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8875" y="4450849"/>
              <a:ext cx="4305300" cy="9697"/>
            </a:xfrm>
            <a:prstGeom prst="line">
              <a:avLst/>
            </a:prstGeom>
            <a:ln w="1016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FC821-8243-4950-8487-F7BA256E6DEB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Genius SIS - @Florida – Software Engineer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85BA01-C132-4D20-B753-E327A9AFFA29}"/>
              </a:ext>
            </a:extLst>
          </p:cNvPr>
          <p:cNvGrpSpPr/>
          <p:nvPr/>
        </p:nvGrpSpPr>
        <p:grpSpPr>
          <a:xfrm>
            <a:off x="6096000" y="3001624"/>
            <a:ext cx="4571999" cy="393302"/>
            <a:chOff x="6115053" y="4067244"/>
            <a:chExt cx="4571999" cy="39330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D0BD50-AA37-454E-BB3F-CD10184E2749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C583AF-E98D-4301-A919-2FEEBFA91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1016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8A9D7E-E06A-41C0-ADC2-D9EBFFE711C4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Fornax - @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Brasil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 – Consultor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9AE02A-D003-4E8F-91E3-9BA70B2C40DC}"/>
              </a:ext>
            </a:extLst>
          </p:cNvPr>
          <p:cNvGrpSpPr/>
          <p:nvPr/>
        </p:nvGrpSpPr>
        <p:grpSpPr>
          <a:xfrm>
            <a:off x="6096000" y="3715999"/>
            <a:ext cx="4571999" cy="393302"/>
            <a:chOff x="6115053" y="4067244"/>
            <a:chExt cx="4571999" cy="39330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903547-1CF7-4EEA-8143-9C8400C0F9B6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A8589F-A1D0-4274-9D2A-5DA2E050AAF9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C264A3-B71E-4EBF-9AFF-DE7DC843F2BC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 Light" panose="020B0403030101060003" pitchFamily="34" charset="0"/>
                  <a:ea typeface="+mn-ea"/>
                  <a:cs typeface="+mn-cs"/>
                </a:rPr>
                <a:t>@JP Project / @Blog / @Palestra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4140196" y="687978"/>
            <a:ext cx="311154" cy="1632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868A03D-26BF-4C4E-81DC-C9C13AA818B0}"/>
              </a:ext>
            </a:extLst>
          </p:cNvPr>
          <p:cNvGrpSpPr/>
          <p:nvPr/>
        </p:nvGrpSpPr>
        <p:grpSpPr>
          <a:xfrm>
            <a:off x="697811" y="2782669"/>
            <a:ext cx="2936436" cy="3966065"/>
            <a:chOff x="954986" y="5216035"/>
            <a:chExt cx="2936436" cy="3966065"/>
          </a:xfrm>
        </p:grpSpPr>
        <p:grpSp>
          <p:nvGrpSpPr>
            <p:cNvPr id="46" name="Group 16">
              <a:extLst>
                <a:ext uri="{FF2B5EF4-FFF2-40B4-BE49-F238E27FC236}">
                  <a16:creationId xmlns:a16="http://schemas.microsoft.com/office/drawing/2014/main" id="{F9D93262-8D20-4830-8A3A-8D7374D29107}"/>
                </a:ext>
              </a:extLst>
            </p:cNvPr>
            <p:cNvGrpSpPr/>
            <p:nvPr/>
          </p:nvGrpSpPr>
          <p:grpSpPr>
            <a:xfrm>
              <a:off x="954986" y="5216035"/>
              <a:ext cx="2936436" cy="3144511"/>
              <a:chOff x="1818406" y="5309175"/>
              <a:chExt cx="2936436" cy="3144511"/>
            </a:xfrm>
          </p:grpSpPr>
          <p:grpSp>
            <p:nvGrpSpPr>
              <p:cNvPr id="51" name="Group 13">
                <a:extLst>
                  <a:ext uri="{FF2B5EF4-FFF2-40B4-BE49-F238E27FC236}">
                    <a16:creationId xmlns:a16="http://schemas.microsoft.com/office/drawing/2014/main" id="{E4459037-50A6-4355-A73F-10B661D5338B}"/>
                  </a:ext>
                </a:extLst>
              </p:cNvPr>
              <p:cNvGrpSpPr/>
              <p:nvPr/>
            </p:nvGrpSpPr>
            <p:grpSpPr>
              <a:xfrm>
                <a:off x="2022422" y="7231617"/>
                <a:ext cx="531605" cy="1222069"/>
                <a:chOff x="1581293" y="6662909"/>
                <a:chExt cx="531605" cy="1222069"/>
              </a:xfrm>
            </p:grpSpPr>
            <p:sp>
              <p:nvSpPr>
                <p:cNvPr id="54" name="Freeform 264">
                  <a:extLst>
                    <a:ext uri="{FF2B5EF4-FFF2-40B4-BE49-F238E27FC236}">
                      <a16:creationId xmlns:a16="http://schemas.microsoft.com/office/drawing/2014/main" id="{127741E9-1E66-4BE0-A79D-E08BA93C2B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1293" y="7356677"/>
                  <a:ext cx="528301" cy="528301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88 w 176"/>
                    <a:gd name="T9" fmla="*/ 0 h 176"/>
                    <a:gd name="T10" fmla="*/ 88 w 176"/>
                    <a:gd name="T11" fmla="*/ 168 h 176"/>
                    <a:gd name="T12" fmla="*/ 8 w 176"/>
                    <a:gd name="T13" fmla="*/ 88 h 176"/>
                    <a:gd name="T14" fmla="*/ 88 w 176"/>
                    <a:gd name="T15" fmla="*/ 8 h 176"/>
                    <a:gd name="T16" fmla="*/ 168 w 176"/>
                    <a:gd name="T17" fmla="*/ 88 h 176"/>
                    <a:gd name="T18" fmla="*/ 88 w 176"/>
                    <a:gd name="T19" fmla="*/ 168 h 176"/>
                    <a:gd name="T20" fmla="*/ 96 w 176"/>
                    <a:gd name="T21" fmla="*/ 69 h 176"/>
                    <a:gd name="T22" fmla="*/ 101 w 176"/>
                    <a:gd name="T23" fmla="*/ 64 h 176"/>
                    <a:gd name="T24" fmla="*/ 108 w 176"/>
                    <a:gd name="T25" fmla="*/ 64 h 176"/>
                    <a:gd name="T26" fmla="*/ 108 w 176"/>
                    <a:gd name="T27" fmla="*/ 52 h 176"/>
                    <a:gd name="T28" fmla="*/ 97 w 176"/>
                    <a:gd name="T29" fmla="*/ 52 h 176"/>
                    <a:gd name="T30" fmla="*/ 80 w 176"/>
                    <a:gd name="T31" fmla="*/ 68 h 176"/>
                    <a:gd name="T32" fmla="*/ 80 w 176"/>
                    <a:gd name="T33" fmla="*/ 76 h 176"/>
                    <a:gd name="T34" fmla="*/ 72 w 176"/>
                    <a:gd name="T35" fmla="*/ 76 h 176"/>
                    <a:gd name="T36" fmla="*/ 72 w 176"/>
                    <a:gd name="T37" fmla="*/ 88 h 176"/>
                    <a:gd name="T38" fmla="*/ 80 w 176"/>
                    <a:gd name="T39" fmla="*/ 88 h 176"/>
                    <a:gd name="T40" fmla="*/ 80 w 176"/>
                    <a:gd name="T41" fmla="*/ 124 h 176"/>
                    <a:gd name="T42" fmla="*/ 96 w 176"/>
                    <a:gd name="T43" fmla="*/ 124 h 176"/>
                    <a:gd name="T44" fmla="*/ 96 w 176"/>
                    <a:gd name="T45" fmla="*/ 88 h 176"/>
                    <a:gd name="T46" fmla="*/ 107 w 176"/>
                    <a:gd name="T47" fmla="*/ 88 h 176"/>
                    <a:gd name="T48" fmla="*/ 108 w 176"/>
                    <a:gd name="T49" fmla="*/ 76 h 176"/>
                    <a:gd name="T50" fmla="*/ 96 w 176"/>
                    <a:gd name="T51" fmla="*/ 76 h 176"/>
                    <a:gd name="T52" fmla="*/ 96 w 176"/>
                    <a:gd name="T53" fmla="*/ 69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  <a:moveTo>
                        <a:pt x="96" y="69"/>
                      </a:moveTo>
                      <a:cubicBezTo>
                        <a:pt x="96" y="66"/>
                        <a:pt x="96" y="64"/>
                        <a:pt x="101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08" y="52"/>
                        <a:pt x="108" y="52"/>
                        <a:pt x="108" y="52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84" y="52"/>
                        <a:pt x="80" y="58"/>
                        <a:pt x="80" y="68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0" y="124"/>
                        <a:pt x="80" y="124"/>
                        <a:pt x="80" y="124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96" y="88"/>
                        <a:pt x="96" y="88"/>
                        <a:pt x="96" y="88"/>
                      </a:cubicBezTo>
                      <a:cubicBezTo>
                        <a:pt x="107" y="88"/>
                        <a:pt x="107" y="88"/>
                        <a:pt x="107" y="88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lnTo>
                        <a:pt x="96" y="69"/>
                      </a:lnTo>
                      <a:close/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269">
                  <a:extLst>
                    <a:ext uri="{FF2B5EF4-FFF2-40B4-BE49-F238E27FC236}">
                      <a16:creationId xmlns:a16="http://schemas.microsoft.com/office/drawing/2014/main" id="{96559DB8-C23A-4357-B717-C9083D41F7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96078" y="6662909"/>
                  <a:ext cx="516820" cy="528301"/>
                </a:xfrm>
                <a:custGeom>
                  <a:avLst/>
                  <a:gdLst>
                    <a:gd name="T0" fmla="*/ 64 w 176"/>
                    <a:gd name="T1" fmla="*/ 56 h 176"/>
                    <a:gd name="T2" fmla="*/ 56 w 176"/>
                    <a:gd name="T3" fmla="*/ 64 h 176"/>
                    <a:gd name="T4" fmla="*/ 64 w 176"/>
                    <a:gd name="T5" fmla="*/ 72 h 176"/>
                    <a:gd name="T6" fmla="*/ 72 w 176"/>
                    <a:gd name="T7" fmla="*/ 64 h 176"/>
                    <a:gd name="T8" fmla="*/ 64 w 176"/>
                    <a:gd name="T9" fmla="*/ 56 h 176"/>
                    <a:gd name="T10" fmla="*/ 56 w 176"/>
                    <a:gd name="T11" fmla="*/ 120 h 176"/>
                    <a:gd name="T12" fmla="*/ 72 w 176"/>
                    <a:gd name="T13" fmla="*/ 120 h 176"/>
                    <a:gd name="T14" fmla="*/ 72 w 176"/>
                    <a:gd name="T15" fmla="*/ 76 h 176"/>
                    <a:gd name="T16" fmla="*/ 56 w 176"/>
                    <a:gd name="T17" fmla="*/ 76 h 176"/>
                    <a:gd name="T18" fmla="*/ 56 w 176"/>
                    <a:gd name="T19" fmla="*/ 120 h 176"/>
                    <a:gd name="T20" fmla="*/ 109 w 176"/>
                    <a:gd name="T21" fmla="*/ 76 h 176"/>
                    <a:gd name="T22" fmla="*/ 96 w 176"/>
                    <a:gd name="T23" fmla="*/ 83 h 176"/>
                    <a:gd name="T24" fmla="*/ 96 w 176"/>
                    <a:gd name="T25" fmla="*/ 76 h 176"/>
                    <a:gd name="T26" fmla="*/ 80 w 176"/>
                    <a:gd name="T27" fmla="*/ 76 h 176"/>
                    <a:gd name="T28" fmla="*/ 80 w 176"/>
                    <a:gd name="T29" fmla="*/ 120 h 176"/>
                    <a:gd name="T30" fmla="*/ 96 w 176"/>
                    <a:gd name="T31" fmla="*/ 120 h 176"/>
                    <a:gd name="T32" fmla="*/ 96 w 176"/>
                    <a:gd name="T33" fmla="*/ 96 h 176"/>
                    <a:gd name="T34" fmla="*/ 103 w 176"/>
                    <a:gd name="T35" fmla="*/ 88 h 176"/>
                    <a:gd name="T36" fmla="*/ 108 w 176"/>
                    <a:gd name="T37" fmla="*/ 96 h 176"/>
                    <a:gd name="T38" fmla="*/ 108 w 176"/>
                    <a:gd name="T39" fmla="*/ 120 h 176"/>
                    <a:gd name="T40" fmla="*/ 124 w 176"/>
                    <a:gd name="T41" fmla="*/ 120 h 176"/>
                    <a:gd name="T42" fmla="*/ 124 w 176"/>
                    <a:gd name="T43" fmla="*/ 96 h 176"/>
                    <a:gd name="T44" fmla="*/ 109 w 176"/>
                    <a:gd name="T45" fmla="*/ 76 h 176"/>
                    <a:gd name="T46" fmla="*/ 88 w 176"/>
                    <a:gd name="T47" fmla="*/ 0 h 176"/>
                    <a:gd name="T48" fmla="*/ 0 w 176"/>
                    <a:gd name="T49" fmla="*/ 88 h 176"/>
                    <a:gd name="T50" fmla="*/ 88 w 176"/>
                    <a:gd name="T51" fmla="*/ 176 h 176"/>
                    <a:gd name="T52" fmla="*/ 176 w 176"/>
                    <a:gd name="T53" fmla="*/ 88 h 176"/>
                    <a:gd name="T54" fmla="*/ 88 w 176"/>
                    <a:gd name="T55" fmla="*/ 0 h 176"/>
                    <a:gd name="T56" fmla="*/ 88 w 176"/>
                    <a:gd name="T57" fmla="*/ 168 h 176"/>
                    <a:gd name="T58" fmla="*/ 8 w 176"/>
                    <a:gd name="T59" fmla="*/ 88 h 176"/>
                    <a:gd name="T60" fmla="*/ 88 w 176"/>
                    <a:gd name="T61" fmla="*/ 8 h 176"/>
                    <a:gd name="T62" fmla="*/ 168 w 176"/>
                    <a:gd name="T63" fmla="*/ 88 h 176"/>
                    <a:gd name="T64" fmla="*/ 88 w 176"/>
                    <a:gd name="T65" fmla="*/ 16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6" h="176">
                      <a:moveTo>
                        <a:pt x="64" y="56"/>
                      </a:moveTo>
                      <a:cubicBezTo>
                        <a:pt x="60" y="56"/>
                        <a:pt x="56" y="60"/>
                        <a:pt x="56" y="64"/>
                      </a:cubicBezTo>
                      <a:cubicBezTo>
                        <a:pt x="56" y="68"/>
                        <a:pt x="60" y="72"/>
                        <a:pt x="64" y="72"/>
                      </a:cubicBezTo>
                      <a:cubicBezTo>
                        <a:pt x="68" y="72"/>
                        <a:pt x="72" y="68"/>
                        <a:pt x="72" y="64"/>
                      </a:cubicBezTo>
                      <a:cubicBezTo>
                        <a:pt x="72" y="60"/>
                        <a:pt x="68" y="56"/>
                        <a:pt x="64" y="56"/>
                      </a:cubicBezTo>
                      <a:moveTo>
                        <a:pt x="56" y="120"/>
                      </a:moveTo>
                      <a:cubicBezTo>
                        <a:pt x="72" y="120"/>
                        <a:pt x="72" y="120"/>
                        <a:pt x="72" y="120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56" y="76"/>
                        <a:pt x="56" y="76"/>
                        <a:pt x="56" y="76"/>
                      </a:cubicBezTo>
                      <a:lnTo>
                        <a:pt x="56" y="120"/>
                      </a:lnTo>
                      <a:close/>
                      <a:moveTo>
                        <a:pt x="109" y="76"/>
                      </a:moveTo>
                      <a:cubicBezTo>
                        <a:pt x="98" y="76"/>
                        <a:pt x="96" y="83"/>
                        <a:pt x="96" y="83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80" y="120"/>
                        <a:pt x="80" y="120"/>
                        <a:pt x="80" y="120"/>
                      </a:cubicBezTo>
                      <a:cubicBezTo>
                        <a:pt x="96" y="120"/>
                        <a:pt x="96" y="120"/>
                        <a:pt x="96" y="120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6" y="96"/>
                        <a:pt x="96" y="88"/>
                        <a:pt x="103" y="88"/>
                      </a:cubicBezTo>
                      <a:cubicBezTo>
                        <a:pt x="107" y="88"/>
                        <a:pt x="108" y="92"/>
                        <a:pt x="108" y="96"/>
                      </a:cubicBezTo>
                      <a:cubicBezTo>
                        <a:pt x="108" y="120"/>
                        <a:pt x="108" y="120"/>
                        <a:pt x="108" y="120"/>
                      </a:cubicBezTo>
                      <a:cubicBezTo>
                        <a:pt x="124" y="120"/>
                        <a:pt x="124" y="120"/>
                        <a:pt x="124" y="120"/>
                      </a:cubicBezTo>
                      <a:cubicBezTo>
                        <a:pt x="124" y="96"/>
                        <a:pt x="124" y="96"/>
                        <a:pt x="124" y="96"/>
                      </a:cubicBezTo>
                      <a:cubicBezTo>
                        <a:pt x="124" y="83"/>
                        <a:pt x="119" y="76"/>
                        <a:pt x="109" y="76"/>
                      </a:cubicBezTo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id="{EE0419B5-BC5D-4A45-ADFC-4AA6315DF77C}"/>
                  </a:ext>
                </a:extLst>
              </p:cNvPr>
              <p:cNvSpPr txBox="1"/>
              <p:nvPr/>
            </p:nvSpPr>
            <p:spPr>
              <a:xfrm>
                <a:off x="1859242" y="5309175"/>
                <a:ext cx="2895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2229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Bruno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A86FF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Brito</a:t>
                </a:r>
                <a:endParaRPr kumimoji="0" lang="uk-UA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B5C83A84-2D0A-4A0D-9B45-67FA74855C4F}"/>
                  </a:ext>
                </a:extLst>
              </p:cNvPr>
              <p:cNvSpPr txBox="1"/>
              <p:nvPr/>
            </p:nvSpPr>
            <p:spPr>
              <a:xfrm>
                <a:off x="1818406" y="6130192"/>
                <a:ext cx="2900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Microsoft MVP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Software craftsmanship</a:t>
                </a:r>
                <a:endParaRPr kumimoji="0" lang="uk-U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58591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64C298E-428F-44AD-9A2D-672261C54EF0}"/>
                </a:ext>
              </a:extLst>
            </p:cNvPr>
            <p:cNvSpPr/>
            <p:nvPr/>
          </p:nvSpPr>
          <p:spPr>
            <a:xfrm>
              <a:off x="1709286" y="7185508"/>
              <a:ext cx="146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bhdebrito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9DD1629A-D54C-403F-8A9A-E9A6428E861A}"/>
                </a:ext>
              </a:extLst>
            </p:cNvPr>
            <p:cNvSpPr/>
            <p:nvPr/>
          </p:nvSpPr>
          <p:spPr>
            <a:xfrm>
              <a:off x="1716698" y="7865562"/>
              <a:ext cx="17524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E2641C1-A1D5-4272-A7A3-40D659B0AB9C}"/>
                </a:ext>
              </a:extLst>
            </p:cNvPr>
            <p:cNvSpPr/>
            <p:nvPr/>
          </p:nvSpPr>
          <p:spPr>
            <a:xfrm>
              <a:off x="1717419" y="8656094"/>
              <a:ext cx="17331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graphicFrame>
          <p:nvGraphicFramePr>
            <p:cNvPr id="50" name="Objeto 49">
              <a:extLst>
                <a:ext uri="{FF2B5EF4-FFF2-40B4-BE49-F238E27FC236}">
                  <a16:creationId xmlns:a16="http://schemas.microsoft.com/office/drawing/2014/main" id="{86F09514-36E6-413D-8D6B-49AD905714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9003" y="8624404"/>
            <a:ext cx="557696" cy="557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r:id="rId5" imgW="7034760" imgH="7034760" progId="">
                    <p:embed/>
                  </p:oleObj>
                </mc:Choice>
                <mc:Fallback>
                  <p:oleObj r:id="rId5" imgW="7034760" imgH="7034760" progId="">
                    <p:embed/>
                    <p:pic>
                      <p:nvPicPr>
                        <p:cNvPr id="50" name="Objeto 49">
                          <a:extLst>
                            <a:ext uri="{FF2B5EF4-FFF2-40B4-BE49-F238E27FC236}">
                              <a16:creationId xmlns:a16="http://schemas.microsoft.com/office/drawing/2014/main" id="{86F09514-36E6-413D-8D6B-49AD905714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9003" y="8624404"/>
                          <a:ext cx="557696" cy="5576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TextBox 13">
            <a:extLst>
              <a:ext uri="{FF2B5EF4-FFF2-40B4-BE49-F238E27FC236}">
                <a16:creationId xmlns:a16="http://schemas.microsoft.com/office/drawing/2014/main" id="{63AE81EE-19B6-49FE-89AC-E707FF244A58}"/>
              </a:ext>
            </a:extLst>
          </p:cNvPr>
          <p:cNvSpPr txBox="1"/>
          <p:nvPr/>
        </p:nvSpPr>
        <p:spPr>
          <a:xfrm>
            <a:off x="7160059" y="1242655"/>
            <a:ext cx="2199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anos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na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estrada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Fã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 de open source</a:t>
            </a:r>
          </a:p>
        </p:txBody>
      </p:sp>
      <p:pic>
        <p:nvPicPr>
          <p:cNvPr id="15" name="Imagem 1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7187AD63-671C-4F84-AF35-9E19DB10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83" y="5114640"/>
            <a:ext cx="914402" cy="144780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353785D-98AB-41A8-A928-0973D523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22" y="5114640"/>
            <a:ext cx="1000125" cy="1447802"/>
          </a:xfrm>
          <a:prstGeom prst="rect">
            <a:avLst/>
          </a:prstGeom>
        </p:spPr>
      </p:pic>
      <p:pic>
        <p:nvPicPr>
          <p:cNvPr id="1031" name="Picture 7" descr="OAuth – Wikipédia, a enciclopédia livre">
            <a:extLst>
              <a:ext uri="{FF2B5EF4-FFF2-40B4-BE49-F238E27FC236}">
                <a16:creationId xmlns:a16="http://schemas.microsoft.com/office/drawing/2014/main" id="{471B5C43-3FDC-444B-ABD2-D4B83083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60" y="5058732"/>
            <a:ext cx="1663539" cy="16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0471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4" presetClass="entr" presetSubtype="1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1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10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  <p:bldP spid="5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4" presetClass="entr" presetSubtype="1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1" presetClass="entr" presetSubtype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1000"/>
                                            <p:tgtEl>
                                              <p:spTgt spid="10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  <p:bldP spid="5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2979F6F-A5B5-4DF5-8C51-308489B2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Injection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0A6ED2-0899-4F4A-A073-A18EB25730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9337" y="1212757"/>
            <a:ext cx="6933325" cy="538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8013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2979F6F-A5B5-4DF5-8C51-308489B2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Injection</a:t>
            </a:r>
          </a:p>
        </p:txBody>
      </p:sp>
      <p:pic>
        <p:nvPicPr>
          <p:cNvPr id="5122" name="Picture 2" descr="Vulnerability Necessitating PKCE">
            <a:extLst>
              <a:ext uri="{FF2B5EF4-FFF2-40B4-BE49-F238E27FC236}">
                <a16:creationId xmlns:a16="http://schemas.microsoft.com/office/drawing/2014/main" id="{1E9DADEC-02F4-4029-AE90-26C310937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7" y="1589800"/>
            <a:ext cx="89630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2227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 descr="Montanha com pedras&#10;&#10;Descrição gerada automaticamente">
            <a:extLst>
              <a:ext uri="{FF2B5EF4-FFF2-40B4-BE49-F238E27FC236}">
                <a16:creationId xmlns:a16="http://schemas.microsoft.com/office/drawing/2014/main" id="{F1A86E6D-E8D7-42A0-8E74-14E6D82167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9" r="20409"/>
          <a:stretch>
            <a:fillRect/>
          </a:stretch>
        </p:blipFill>
        <p:spPr/>
      </p:pic>
      <p:pic>
        <p:nvPicPr>
          <p:cNvPr id="7" name="Espaço Reservado para Imagem 6" descr="Uma imagem contendo pessoa, segurando, mulher, mão&#10;&#10;Descrição gerada automaticamente">
            <a:extLst>
              <a:ext uri="{FF2B5EF4-FFF2-40B4-BE49-F238E27FC236}">
                <a16:creationId xmlns:a16="http://schemas.microsoft.com/office/drawing/2014/main" id="{DC552F9C-8728-4AD9-A9CF-107EEF4EFF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r="16563"/>
          <a:stretch>
            <a:fillRect/>
          </a:stretch>
        </p:blipFill>
        <p:spPr/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691BE0E-D29B-4307-937C-C2B33FB78B10}"/>
              </a:ext>
            </a:extLst>
          </p:cNvPr>
          <p:cNvSpPr>
            <a:spLocks/>
          </p:cNvSpPr>
          <p:nvPr/>
        </p:nvSpPr>
        <p:spPr bwMode="auto">
          <a:xfrm>
            <a:off x="5821860" y="-5252267"/>
            <a:ext cx="5420351" cy="5252265"/>
          </a:xfrm>
          <a:custGeom>
            <a:avLst/>
            <a:gdLst>
              <a:gd name="connsiteX0" fmla="*/ 4664943 w 5420351"/>
              <a:gd name="connsiteY0" fmla="*/ 0 h 5252265"/>
              <a:gd name="connsiteX1" fmla="*/ 5420351 w 5420351"/>
              <a:gd name="connsiteY1" fmla="*/ 0 h 5252265"/>
              <a:gd name="connsiteX2" fmla="*/ 755408 w 5420351"/>
              <a:gd name="connsiteY2" fmla="*/ 5252265 h 5252265"/>
              <a:gd name="connsiteX3" fmla="*/ 0 w 5420351"/>
              <a:gd name="connsiteY3" fmla="*/ 5252265 h 525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351" h="5252265">
                <a:moveTo>
                  <a:pt x="4664943" y="0"/>
                </a:moveTo>
                <a:lnTo>
                  <a:pt x="5420351" y="0"/>
                </a:lnTo>
                <a:lnTo>
                  <a:pt x="755408" y="5252265"/>
                </a:lnTo>
                <a:lnTo>
                  <a:pt x="0" y="5252265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  <a:effectLst>
            <a:outerShdw blurRad="152400"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6D863F0-6008-4BD7-ABC7-8DE974285352}"/>
              </a:ext>
            </a:extLst>
          </p:cNvPr>
          <p:cNvSpPr>
            <a:spLocks/>
          </p:cNvSpPr>
          <p:nvPr/>
        </p:nvSpPr>
        <p:spPr bwMode="auto">
          <a:xfrm>
            <a:off x="-4245712" y="6203446"/>
            <a:ext cx="4245711" cy="4777662"/>
          </a:xfrm>
          <a:custGeom>
            <a:avLst/>
            <a:gdLst>
              <a:gd name="connsiteX0" fmla="*/ 3486348 w 4245711"/>
              <a:gd name="connsiteY0" fmla="*/ 0 h 4777662"/>
              <a:gd name="connsiteX1" fmla="*/ 4245711 w 4245711"/>
              <a:gd name="connsiteY1" fmla="*/ 0 h 4777662"/>
              <a:gd name="connsiteX2" fmla="*/ 0 w 4245711"/>
              <a:gd name="connsiteY2" fmla="*/ 4777662 h 4777662"/>
              <a:gd name="connsiteX3" fmla="*/ 0 w 4245711"/>
              <a:gd name="connsiteY3" fmla="*/ 3927333 h 47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5711" h="4777662">
                <a:moveTo>
                  <a:pt x="3486348" y="0"/>
                </a:moveTo>
                <a:lnTo>
                  <a:pt x="4245711" y="0"/>
                </a:lnTo>
                <a:lnTo>
                  <a:pt x="0" y="4777662"/>
                </a:lnTo>
                <a:lnTo>
                  <a:pt x="0" y="3927333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>
            <a:outerShdw blurRad="152400"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BCC885-0239-499E-80D0-9454E37194CC}"/>
              </a:ext>
            </a:extLst>
          </p:cNvPr>
          <p:cNvSpPr txBox="1"/>
          <p:nvPr/>
        </p:nvSpPr>
        <p:spPr>
          <a:xfrm>
            <a:off x="7248359" y="3728697"/>
            <a:ext cx="308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Para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todos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 clients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07A517-4F8B-4717-967B-BCF30F479BE8}"/>
              </a:ext>
            </a:extLst>
          </p:cNvPr>
          <p:cNvSpPr txBox="1"/>
          <p:nvPr/>
        </p:nvSpPr>
        <p:spPr>
          <a:xfrm>
            <a:off x="7248358" y="1642143"/>
            <a:ext cx="49436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Authorization Code</a:t>
            </a:r>
            <a:r>
              <a:rPr kumimoji="0" lang="id-ID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 </a:t>
            </a:r>
            <a:r>
              <a:rPr lang="en-US" sz="4000" dirty="0">
                <a:solidFill>
                  <a:srgbClr val="00A6DA"/>
                </a:solidFill>
                <a:latin typeface="Raleway ExtraBold" panose="020B0903030101060003" pitchFamily="34" charset="0"/>
              </a:rPr>
              <a:t>PKCE</a:t>
            </a: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srgbClr val="00A6DA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42241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-0.38073 0.765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36" y="38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22222E-6 L 0.34818 -0.696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9" y="-3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8073 0.76597 L -0.11172 0.223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51" y="-271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4818 -0.69676 L 0.14909 -0.2932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1" y="20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9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B898D70-C653-49D2-9456-E5CFBFAC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+ </a:t>
            </a:r>
            <a:r>
              <a:rPr lang="en-US" dirty="0">
                <a:solidFill>
                  <a:schemeClr val="accent2"/>
                </a:solidFill>
              </a:rPr>
              <a:t>PKCE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2D0963B-7E57-46FA-BF3F-2442E8921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Raleway Black" panose="020B0A03030101060003" pitchFamily="34" charset="0"/>
              </a:rPr>
              <a:t>Proof Key for Code Exchange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A819E7-579E-4D7B-ABD1-36CCA54C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86" y="1083077"/>
            <a:ext cx="6964428" cy="540979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D135BFD-CFBF-4103-8D4E-F0BE40F6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69" y="4009917"/>
            <a:ext cx="3372725" cy="5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9911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70241F-E7BF-451D-96A3-3966D81D58BD}"/>
              </a:ext>
            </a:extLst>
          </p:cNvPr>
          <p:cNvSpPr/>
          <p:nvPr/>
        </p:nvSpPr>
        <p:spPr>
          <a:xfrm>
            <a:off x="800099" y="3429001"/>
            <a:ext cx="5295901" cy="262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17BDC-B050-48F5-879C-4966AC23D13B}"/>
              </a:ext>
            </a:extLst>
          </p:cNvPr>
          <p:cNvSpPr/>
          <p:nvPr/>
        </p:nvSpPr>
        <p:spPr>
          <a:xfrm>
            <a:off x="6095999" y="800099"/>
            <a:ext cx="5295901" cy="2628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5F7AD-6EF3-4A32-B160-4A65C412871D}"/>
              </a:ext>
            </a:extLst>
          </p:cNvPr>
          <p:cNvSpPr txBox="1"/>
          <p:nvPr/>
        </p:nvSpPr>
        <p:spPr>
          <a:xfrm>
            <a:off x="6643838" y="1217444"/>
            <a:ext cx="4200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Flows </a:t>
            </a:r>
            <a:r>
              <a:rPr lang="en-US" sz="2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Originais</a:t>
            </a:r>
            <a:endParaRPr lang="id-ID" sz="2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7A3CD-9B0D-4162-82D4-BA7BFA02222B}"/>
              </a:ext>
            </a:extLst>
          </p:cNvPr>
          <p:cNvSpPr txBox="1"/>
          <p:nvPr/>
        </p:nvSpPr>
        <p:spPr>
          <a:xfrm>
            <a:off x="1347937" y="3877517"/>
            <a:ext cx="4200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Simplicação</a:t>
            </a:r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 dos Flows</a:t>
            </a:r>
            <a:endParaRPr lang="id-ID" sz="2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3E5E9-03D6-48FA-BEA5-8076D55C05ED}"/>
              </a:ext>
            </a:extLst>
          </p:cNvPr>
          <p:cNvSpPr txBox="1"/>
          <p:nvPr/>
        </p:nvSpPr>
        <p:spPr>
          <a:xfrm>
            <a:off x="1347937" y="4879964"/>
            <a:ext cx="4200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Apesar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da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simplificação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 São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considerados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os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mais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seguros</a:t>
            </a:r>
            <a:r>
              <a: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</a:t>
            </a:r>
          </a:p>
        </p:txBody>
      </p:sp>
      <p:pic>
        <p:nvPicPr>
          <p:cNvPr id="5" name="Espaço Reservado para 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3B1176-6780-46F5-B343-69504BA03A7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30" t="431" r="-10330" b="431"/>
          <a:stretch/>
        </p:blipFill>
        <p:spPr>
          <a:xfrm>
            <a:off x="800100" y="800100"/>
            <a:ext cx="5295897" cy="2628900"/>
          </a:xfr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0" name="Espaço Reservado para 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3515047-386C-4049-B1F6-4FBACE69D83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t="-18453" r="72" b="-18453"/>
          <a:stretch/>
        </p:blipFill>
        <p:spPr>
          <a:xfrm>
            <a:off x="6095997" y="3429000"/>
            <a:ext cx="5295903" cy="2628900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72325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8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Avião de grande porte voando no céu&#10;&#10;Descrição gerada automaticamente">
            <a:extLst>
              <a:ext uri="{FF2B5EF4-FFF2-40B4-BE49-F238E27FC236}">
                <a16:creationId xmlns:a16="http://schemas.microsoft.com/office/drawing/2014/main" id="{52F2FDAE-15D2-4F82-8B0D-76C673A016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2" r="19062"/>
          <a:stretch>
            <a:fillRect/>
          </a:stretch>
        </p:blipFill>
        <p:spPr/>
      </p:pic>
      <p:sp>
        <p:nvSpPr>
          <p:cNvPr id="14" name="Freeform 9">
            <a:extLst>
              <a:ext uri="{FF2B5EF4-FFF2-40B4-BE49-F238E27FC236}">
                <a16:creationId xmlns:a16="http://schemas.microsoft.com/office/drawing/2014/main" id="{C3E8D8E9-5329-45FA-94D6-E7F30CC842DB}"/>
              </a:ext>
            </a:extLst>
          </p:cNvPr>
          <p:cNvSpPr>
            <a:spLocks/>
          </p:cNvSpPr>
          <p:nvPr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CA8390-C5F5-477F-ABED-7DBBCBE3CD47}"/>
              </a:ext>
            </a:extLst>
          </p:cNvPr>
          <p:cNvGrpSpPr/>
          <p:nvPr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ECF5A7FA-4761-475E-82B2-A104DA33A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EE1EE14-FBA8-456E-8EBB-91C878B97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6" name="Hexagon 25">
            <a:extLst>
              <a:ext uri="{FF2B5EF4-FFF2-40B4-BE49-F238E27FC236}">
                <a16:creationId xmlns:a16="http://schemas.microsoft.com/office/drawing/2014/main" id="{28918B4E-33DB-4E8D-B3CE-3AD0FE950E51}"/>
              </a:ext>
            </a:extLst>
          </p:cNvPr>
          <p:cNvSpPr/>
          <p:nvPr/>
        </p:nvSpPr>
        <p:spPr>
          <a:xfrm rot="16200000">
            <a:off x="5607832" y="3202723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01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836C2D5B-FA37-485C-B2B6-F03124773A70}"/>
              </a:ext>
            </a:extLst>
          </p:cNvPr>
          <p:cNvSpPr/>
          <p:nvPr/>
        </p:nvSpPr>
        <p:spPr>
          <a:xfrm rot="16200000">
            <a:off x="5093981" y="4355095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02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7404D458-DA15-4FF0-9F61-B4AA967F7E29}"/>
              </a:ext>
            </a:extLst>
          </p:cNvPr>
          <p:cNvSpPr/>
          <p:nvPr/>
        </p:nvSpPr>
        <p:spPr>
          <a:xfrm rot="16200000">
            <a:off x="4580130" y="5507466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03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8DB7A4-1297-49D8-BD00-DDD794604C7E}"/>
              </a:ext>
            </a:extLst>
          </p:cNvPr>
          <p:cNvGrpSpPr/>
          <p:nvPr/>
        </p:nvGrpSpPr>
        <p:grpSpPr>
          <a:xfrm>
            <a:off x="6574576" y="3429000"/>
            <a:ext cx="4117684" cy="550293"/>
            <a:chOff x="7881565" y="3094151"/>
            <a:chExt cx="4600241" cy="55029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C07D5D-B45A-4DA1-96BC-A775313A3E7E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Raleway ExtraBold" panose="020B0903030101060003" pitchFamily="34" charset="0"/>
                </a:rPr>
                <a:t>Sempre</a:t>
              </a:r>
              <a:r>
                <a:rPr lang="en-US" sz="1400" dirty="0">
                  <a:latin typeface="Raleway ExtraBold" panose="020B0903030101060003" pitchFamily="34" charset="0"/>
                </a:rPr>
                <a:t> use Authorization Code + PKCE</a:t>
              </a:r>
              <a:endParaRPr lang="id-ID" sz="1400" dirty="0">
                <a:latin typeface="Raleway ExtraBold" panose="020B09030301010600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C97947-E1F0-44E1-A2FC-E85F33DB52BA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d-ID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7AEAED-F944-42AA-B681-23C768B5A7A9}"/>
              </a:ext>
            </a:extLst>
          </p:cNvPr>
          <p:cNvGrpSpPr/>
          <p:nvPr/>
        </p:nvGrpSpPr>
        <p:grpSpPr>
          <a:xfrm>
            <a:off x="5517433" y="5740283"/>
            <a:ext cx="5083877" cy="704181"/>
            <a:chOff x="7881565" y="3094151"/>
            <a:chExt cx="4600241" cy="70418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117A18-E4B6-4A45-82B1-887631E64A91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Raleway ExtraBold" panose="020B0903030101060003" pitchFamily="34" charset="0"/>
                </a:rPr>
                <a:t>Páginas</a:t>
              </a:r>
              <a:r>
                <a:rPr lang="en-US" sz="1400" dirty="0">
                  <a:latin typeface="Raleway ExtraBold" panose="020B0903030101060003" pitchFamily="34" charset="0"/>
                </a:rPr>
                <a:t> de callback </a:t>
              </a:r>
              <a:r>
                <a:rPr lang="en-US" sz="1400" dirty="0" err="1">
                  <a:latin typeface="Raleway ExtraBold" panose="020B0903030101060003" pitchFamily="34" charset="0"/>
                </a:rPr>
                <a:t>não</a:t>
              </a:r>
              <a:r>
                <a:rPr lang="en-US" sz="1400" dirty="0">
                  <a:latin typeface="Raleway ExtraBold" panose="020B0903030101060003" pitchFamily="34" charset="0"/>
                </a:rPr>
                <a:t> </a:t>
              </a:r>
              <a:r>
                <a:rPr lang="en-US" sz="1400" dirty="0" err="1">
                  <a:latin typeface="Raleway ExtraBold" panose="020B0903030101060003" pitchFamily="34" charset="0"/>
                </a:rPr>
                <a:t>pode</a:t>
              </a:r>
              <a:r>
                <a:rPr lang="en-US" sz="1400" dirty="0">
                  <a:latin typeface="Raleway ExtraBold" panose="020B0903030101060003" pitchFamily="34" charset="0"/>
                </a:rPr>
                <a:t> </a:t>
              </a:r>
              <a:r>
                <a:rPr lang="en-US" sz="1400" dirty="0" err="1">
                  <a:latin typeface="Raleway ExtraBold" panose="020B0903030101060003" pitchFamily="34" charset="0"/>
                </a:rPr>
                <a:t>ter</a:t>
              </a:r>
              <a:r>
                <a:rPr lang="en-US" sz="1400" dirty="0">
                  <a:latin typeface="Raleway ExtraBold" panose="020B0903030101060003" pitchFamily="34" charset="0"/>
                </a:rPr>
                <a:t> </a:t>
              </a:r>
              <a:r>
                <a:rPr lang="en-US" sz="1400" dirty="0" err="1">
                  <a:latin typeface="Raleway ExtraBold" panose="020B0903030101060003" pitchFamily="34" charset="0"/>
                </a:rPr>
                <a:t>conteúdo</a:t>
              </a:r>
              <a:r>
                <a:rPr lang="en-US" sz="1400" dirty="0">
                  <a:latin typeface="Raleway ExtraBold" panose="020B0903030101060003" pitchFamily="34" charset="0"/>
                </a:rPr>
                <a:t> </a:t>
              </a:r>
              <a:r>
                <a:rPr lang="en-US" sz="1400" dirty="0" err="1">
                  <a:latin typeface="Raleway ExtraBold" panose="020B0903030101060003" pitchFamily="34" charset="0"/>
                </a:rPr>
                <a:t>externo</a:t>
              </a:r>
              <a:endParaRPr lang="id-ID" sz="1400" dirty="0">
                <a:latin typeface="Raleway ExtraBold" panose="020B09030301010600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DD8EBD-2A81-4B63-913C-3B6A19EB5306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Use CSP – </a:t>
              </a:r>
              <a:r>
                <a:rPr lang="en-US" sz="900" dirty="0" err="1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proteção</a:t>
              </a:r>
              <a:r>
                <a:rPr lang="en-US" sz="9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 XSS. </a:t>
              </a:r>
              <a:r>
                <a:rPr lang="en-US" sz="900" dirty="0" err="1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Proteção</a:t>
              </a:r>
              <a:r>
                <a:rPr lang="en-US" sz="9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 contra </a:t>
              </a:r>
              <a:r>
                <a:rPr lang="en-US" sz="900" dirty="0" err="1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conteúdo</a:t>
              </a:r>
              <a:r>
                <a:rPr lang="en-US" sz="9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 </a:t>
              </a:r>
              <a:r>
                <a:rPr lang="en-US" sz="900" dirty="0" err="1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externo</a:t>
              </a:r>
              <a:endParaRPr lang="en-US" sz="9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  <a:p>
              <a:r>
                <a:rPr lang="en-US" sz="9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Rel=“</a:t>
              </a:r>
              <a:r>
                <a:rPr lang="en-US" sz="900" dirty="0" err="1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noreferrer</a:t>
              </a:r>
              <a:r>
                <a:rPr lang="en-US" sz="9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” – </a:t>
              </a:r>
              <a:r>
                <a:rPr lang="en-US" sz="900" dirty="0" err="1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Prevene</a:t>
              </a:r>
              <a:r>
                <a:rPr lang="en-US" sz="9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 o envoi do referrer header</a:t>
              </a:r>
              <a:endParaRPr lang="id-ID" sz="9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152848-F2C5-4AB6-9D14-AA935A2681C5}"/>
              </a:ext>
            </a:extLst>
          </p:cNvPr>
          <p:cNvGrpSpPr/>
          <p:nvPr/>
        </p:nvGrpSpPr>
        <p:grpSpPr>
          <a:xfrm>
            <a:off x="6047002" y="4607870"/>
            <a:ext cx="4919406" cy="493297"/>
            <a:chOff x="7518720" y="3305035"/>
            <a:chExt cx="4957274" cy="49329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FF6A18-69AC-4BE9-A8E6-1FDB6B4D24AC}"/>
                </a:ext>
              </a:extLst>
            </p:cNvPr>
            <p:cNvSpPr txBox="1"/>
            <p:nvPr/>
          </p:nvSpPr>
          <p:spPr>
            <a:xfrm>
              <a:off x="7518720" y="3305035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latin typeface="Raleway ExtraBold" panose="020B0903030101060003" pitchFamily="34" charset="0"/>
                </a:rPr>
                <a:t>Nunca</a:t>
              </a:r>
              <a:r>
                <a:rPr lang="en-US" sz="1400" dirty="0">
                  <a:latin typeface="Raleway ExtraBold" panose="020B0903030101060003" pitchFamily="34" charset="0"/>
                </a:rPr>
                <a:t> utilize Open Redirector</a:t>
              </a:r>
              <a:endParaRPr lang="id-ID" sz="1400" dirty="0">
                <a:latin typeface="Raleway ExtraBold" panose="020B09030301010600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C9BBDD-30C2-4DCC-BBC0-4E6FE0BB5542}"/>
                </a:ext>
              </a:extLst>
            </p:cNvPr>
            <p:cNvSpPr txBox="1"/>
            <p:nvPr/>
          </p:nvSpPr>
          <p:spPr>
            <a:xfrm>
              <a:off x="7881566" y="3429000"/>
              <a:ext cx="4594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9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sz="9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As URL’s </a:t>
              </a:r>
              <a:r>
                <a:rPr lang="en-US" sz="900" dirty="0" err="1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devem</a:t>
              </a:r>
              <a:r>
                <a:rPr lang="en-US" sz="9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 ser </a:t>
              </a:r>
              <a:r>
                <a:rPr lang="en-US" sz="900" dirty="0" err="1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exatas</a:t>
              </a:r>
              <a:r>
                <a:rPr lang="en-US" sz="900" dirty="0">
                  <a:latin typeface="Lato Heavy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: www.meusite.com.br/callback.html</a:t>
              </a:r>
              <a:endParaRPr lang="id-ID" sz="9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7C47423-33C8-4411-B41C-A6B2E803E22D}"/>
              </a:ext>
            </a:extLst>
          </p:cNvPr>
          <p:cNvSpPr txBox="1"/>
          <p:nvPr/>
        </p:nvSpPr>
        <p:spPr>
          <a:xfrm>
            <a:off x="7867804" y="1022033"/>
            <a:ext cx="3109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>
                <a:latin typeface="Raleway ExtraBold" panose="020B0903030101060003" pitchFamily="34" charset="0"/>
              </a:rPr>
              <a:t>Defenda</a:t>
            </a:r>
            <a:r>
              <a:rPr lang="en-US" sz="3200" dirty="0">
                <a:latin typeface="Raleway ExtraBold" panose="020B0903030101060003" pitchFamily="34" charset="0"/>
              </a:rPr>
              <a:t>-se</a:t>
            </a:r>
            <a:endParaRPr lang="id-ID" sz="3200" dirty="0"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0668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Uma imagem contendo pessoa, segurando, mão, homem&#10;&#10;Descrição gerada automaticamente">
            <a:extLst>
              <a:ext uri="{FF2B5EF4-FFF2-40B4-BE49-F238E27FC236}">
                <a16:creationId xmlns:a16="http://schemas.microsoft.com/office/drawing/2014/main" id="{D003828E-E1D1-45E4-B776-35026BA9C1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78C7FFDC-1C54-468D-8565-34C222811F45}"/>
              </a:ext>
            </a:extLst>
          </p:cNvPr>
          <p:cNvSpPr>
            <a:spLocks/>
          </p:cNvSpPr>
          <p:nvPr/>
        </p:nvSpPr>
        <p:spPr bwMode="auto">
          <a:xfrm>
            <a:off x="5157895" y="1"/>
            <a:ext cx="7034105" cy="6858000"/>
          </a:xfrm>
          <a:custGeom>
            <a:avLst/>
            <a:gdLst>
              <a:gd name="T0" fmla="*/ 0 w 1348"/>
              <a:gd name="T1" fmla="*/ 0 h 1314"/>
              <a:gd name="T2" fmla="*/ 320 w 1348"/>
              <a:gd name="T3" fmla="*/ 657 h 1314"/>
              <a:gd name="T4" fmla="*/ 0 w 1348"/>
              <a:gd name="T5" fmla="*/ 1314 h 1314"/>
              <a:gd name="T6" fmla="*/ 1348 w 1348"/>
              <a:gd name="T7" fmla="*/ 1314 h 1314"/>
              <a:gd name="T8" fmla="*/ 1348 w 1348"/>
              <a:gd name="T9" fmla="*/ 0 h 1314"/>
              <a:gd name="T10" fmla="*/ 0 w 1348"/>
              <a:gd name="T11" fmla="*/ 0 h 1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8" h="1314">
                <a:moveTo>
                  <a:pt x="0" y="0"/>
                </a:moveTo>
                <a:cubicBezTo>
                  <a:pt x="195" y="153"/>
                  <a:pt x="320" y="390"/>
                  <a:pt x="320" y="657"/>
                </a:cubicBezTo>
                <a:cubicBezTo>
                  <a:pt x="320" y="924"/>
                  <a:pt x="195" y="1161"/>
                  <a:pt x="0" y="1314"/>
                </a:cubicBezTo>
                <a:cubicBezTo>
                  <a:pt x="1348" y="1314"/>
                  <a:pt x="1348" y="1314"/>
                  <a:pt x="1348" y="1314"/>
                </a:cubicBezTo>
                <a:cubicBezTo>
                  <a:pt x="1348" y="0"/>
                  <a:pt x="1348" y="0"/>
                  <a:pt x="134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57200" dist="304800" dir="10800000" algn="r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6EE6FA3-8D2F-450C-8BB7-EBD79F95E414}"/>
              </a:ext>
            </a:extLst>
          </p:cNvPr>
          <p:cNvSpPr>
            <a:spLocks/>
          </p:cNvSpPr>
          <p:nvPr/>
        </p:nvSpPr>
        <p:spPr bwMode="auto">
          <a:xfrm>
            <a:off x="275715" y="544874"/>
            <a:ext cx="5070473" cy="5068664"/>
          </a:xfrm>
          <a:custGeom>
            <a:avLst/>
            <a:gdLst>
              <a:gd name="T0" fmla="*/ 56 w 971"/>
              <a:gd name="T1" fmla="*/ 657 h 971"/>
              <a:gd name="T2" fmla="*/ 571 w 971"/>
              <a:gd name="T3" fmla="*/ 915 h 971"/>
              <a:gd name="T4" fmla="*/ 913 w 971"/>
              <a:gd name="T5" fmla="*/ 453 h 971"/>
              <a:gd name="T6" fmla="*/ 367 w 971"/>
              <a:gd name="T7" fmla="*/ 58 h 971"/>
              <a:gd name="T8" fmla="*/ 56 w 971"/>
              <a:gd name="T9" fmla="*/ 657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1" h="971">
                <a:moveTo>
                  <a:pt x="56" y="657"/>
                </a:moveTo>
                <a:cubicBezTo>
                  <a:pt x="112" y="895"/>
                  <a:pt x="330" y="971"/>
                  <a:pt x="571" y="915"/>
                </a:cubicBezTo>
                <a:cubicBezTo>
                  <a:pt x="811" y="857"/>
                  <a:pt x="971" y="690"/>
                  <a:pt x="913" y="453"/>
                </a:cubicBezTo>
                <a:cubicBezTo>
                  <a:pt x="858" y="217"/>
                  <a:pt x="607" y="0"/>
                  <a:pt x="367" y="58"/>
                </a:cubicBezTo>
                <a:cubicBezTo>
                  <a:pt x="126" y="115"/>
                  <a:pt x="0" y="421"/>
                  <a:pt x="56" y="657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29613B0-5420-49C9-81DB-73D9DAE2E3E7}"/>
              </a:ext>
            </a:extLst>
          </p:cNvPr>
          <p:cNvSpPr>
            <a:spLocks/>
          </p:cNvSpPr>
          <p:nvPr/>
        </p:nvSpPr>
        <p:spPr bwMode="auto">
          <a:xfrm>
            <a:off x="601868" y="894669"/>
            <a:ext cx="5295754" cy="5223381"/>
          </a:xfrm>
          <a:custGeom>
            <a:avLst/>
            <a:gdLst>
              <a:gd name="T0" fmla="*/ 200 w 1015"/>
              <a:gd name="T1" fmla="*/ 141 h 1001"/>
              <a:gd name="T2" fmla="*/ 153 w 1015"/>
              <a:gd name="T3" fmla="*/ 714 h 1001"/>
              <a:gd name="T4" fmla="*/ 710 w 1015"/>
              <a:gd name="T5" fmla="*/ 859 h 1001"/>
              <a:gd name="T6" fmla="*/ 871 w 1015"/>
              <a:gd name="T7" fmla="*/ 204 h 1001"/>
              <a:gd name="T8" fmla="*/ 200 w 1015"/>
              <a:gd name="T9" fmla="*/ 14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5" h="1001">
                <a:moveTo>
                  <a:pt x="200" y="141"/>
                </a:moveTo>
                <a:cubicBezTo>
                  <a:pt x="0" y="282"/>
                  <a:pt x="10" y="512"/>
                  <a:pt x="153" y="714"/>
                </a:cubicBezTo>
                <a:cubicBezTo>
                  <a:pt x="297" y="916"/>
                  <a:pt x="511" y="1001"/>
                  <a:pt x="710" y="859"/>
                </a:cubicBezTo>
                <a:cubicBezTo>
                  <a:pt x="908" y="719"/>
                  <a:pt x="1015" y="406"/>
                  <a:pt x="871" y="204"/>
                </a:cubicBezTo>
                <a:cubicBezTo>
                  <a:pt x="728" y="2"/>
                  <a:pt x="397" y="0"/>
                  <a:pt x="200" y="141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C79A8B7-AE22-40D1-8452-1F43446EFF77}"/>
              </a:ext>
            </a:extLst>
          </p:cNvPr>
          <p:cNvSpPr>
            <a:spLocks/>
          </p:cNvSpPr>
          <p:nvPr/>
        </p:nvSpPr>
        <p:spPr bwMode="auto">
          <a:xfrm>
            <a:off x="158033" y="1190649"/>
            <a:ext cx="5198244" cy="5183020"/>
          </a:xfrm>
          <a:custGeom>
            <a:avLst/>
            <a:gdLst>
              <a:gd name="T0" fmla="*/ 418 w 996"/>
              <a:gd name="T1" fmla="*/ 911 h 993"/>
              <a:gd name="T2" fmla="*/ 914 w 996"/>
              <a:gd name="T3" fmla="*/ 620 h 993"/>
              <a:gd name="T4" fmla="*/ 712 w 996"/>
              <a:gd name="T5" fmla="*/ 81 h 993"/>
              <a:gd name="T6" fmla="*/ 84 w 996"/>
              <a:gd name="T7" fmla="*/ 326 h 993"/>
              <a:gd name="T8" fmla="*/ 418 w 996"/>
              <a:gd name="T9" fmla="*/ 911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6" h="993">
                <a:moveTo>
                  <a:pt x="418" y="911"/>
                </a:moveTo>
                <a:cubicBezTo>
                  <a:pt x="648" y="993"/>
                  <a:pt x="831" y="853"/>
                  <a:pt x="914" y="620"/>
                </a:cubicBezTo>
                <a:cubicBezTo>
                  <a:pt x="996" y="386"/>
                  <a:pt x="942" y="162"/>
                  <a:pt x="712" y="81"/>
                </a:cubicBezTo>
                <a:cubicBezTo>
                  <a:pt x="484" y="0"/>
                  <a:pt x="165" y="92"/>
                  <a:pt x="84" y="326"/>
                </a:cubicBezTo>
                <a:cubicBezTo>
                  <a:pt x="0" y="559"/>
                  <a:pt x="190" y="831"/>
                  <a:pt x="418" y="911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A0F089-134F-474A-9AD1-37A2B45C0E4F}"/>
              </a:ext>
            </a:extLst>
          </p:cNvPr>
          <p:cNvSpPr txBox="1"/>
          <p:nvPr/>
        </p:nvSpPr>
        <p:spPr>
          <a:xfrm>
            <a:off x="1510660" y="1895477"/>
            <a:ext cx="249299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600" dirty="0">
                <a:solidFill>
                  <a:schemeClr val="bg1"/>
                </a:solidFill>
                <a:latin typeface="Raleway SemiBold" panose="020B0703030101060003" pitchFamily="34" charset="0"/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BAE2B1-43BB-4CBC-84F3-A89B5D6683F5}"/>
              </a:ext>
            </a:extLst>
          </p:cNvPr>
          <p:cNvSpPr txBox="1"/>
          <p:nvPr/>
        </p:nvSpPr>
        <p:spPr>
          <a:xfrm>
            <a:off x="7727479" y="927448"/>
            <a:ext cx="336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 ExtraBold" panose="020B0903030101060003" pitchFamily="34" charset="0"/>
              </a:rPr>
              <a:t>Key Material</a:t>
            </a:r>
            <a:endParaRPr lang="id-ID" sz="3600" dirty="0">
              <a:latin typeface="Raleway ExtraBold" panose="020B09030301010600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BA9904-E9D9-4EE8-BA50-523824FF1B7B}"/>
              </a:ext>
            </a:extLst>
          </p:cNvPr>
          <p:cNvSpPr txBox="1"/>
          <p:nvPr/>
        </p:nvSpPr>
        <p:spPr>
          <a:xfrm>
            <a:off x="7727479" y="1548431"/>
            <a:ext cx="336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aleway Light" panose="020B0403030101060003" pitchFamily="34" charset="0"/>
              </a:rPr>
              <a:t>Uma </a:t>
            </a:r>
            <a:r>
              <a:rPr lang="en-US" sz="1400" dirty="0" err="1">
                <a:latin typeface="Raleway Light" panose="020B0403030101060003" pitchFamily="34" charset="0"/>
              </a:rPr>
              <a:t>maquina</a:t>
            </a:r>
            <a:r>
              <a:rPr lang="en-US" sz="1400" dirty="0">
                <a:latin typeface="Raleway Light" panose="020B0403030101060003" pitchFamily="34" charset="0"/>
              </a:rPr>
              <a:t> de tokens</a:t>
            </a:r>
            <a:endParaRPr lang="id-ID" sz="1400" dirty="0">
              <a:latin typeface="Raleway Light" panose="020B04030301010600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C58B80-4567-44BF-9378-BC2840DFA7C4}"/>
              </a:ext>
            </a:extLst>
          </p:cNvPr>
          <p:cNvGrpSpPr/>
          <p:nvPr/>
        </p:nvGrpSpPr>
        <p:grpSpPr>
          <a:xfrm>
            <a:off x="7689007" y="3922101"/>
            <a:ext cx="3399568" cy="635943"/>
            <a:chOff x="7446232" y="3748415"/>
            <a:chExt cx="3399568" cy="6359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B6C794-421C-44B3-A7BF-E8BE93E84843}"/>
                </a:ext>
              </a:extLst>
            </p:cNvPr>
            <p:cNvSpPr txBox="1"/>
            <p:nvPr/>
          </p:nvSpPr>
          <p:spPr>
            <a:xfrm>
              <a:off x="7446232" y="3748415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id-ID" sz="2800" spc="600" dirty="0">
                  <a:solidFill>
                    <a:schemeClr val="accent2"/>
                  </a:solidFill>
                  <a:latin typeface="themify" pitchFamily="2" charset="0"/>
                </a:rPr>
                <a:t></a:t>
              </a:r>
              <a:endParaRPr lang="id-ID" sz="2800" dirty="0">
                <a:solidFill>
                  <a:schemeClr val="accent2"/>
                </a:solidFill>
                <a:latin typeface="LineAwesome" panose="02000603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D4C2B05-F19B-4CAC-A7FF-19A648B2CA66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d-ID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001A17-4E48-46EA-B25C-3573FAF1F6E0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aleway ExtraBold" panose="020B0903030101060003" pitchFamily="34" charset="0"/>
                </a:rPr>
                <a:t>JOSE (JWT)</a:t>
              </a:r>
              <a:endParaRPr lang="id-ID" dirty="0">
                <a:latin typeface="Raleway ExtraBold" panose="020B09030301010600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5A72D-BF37-41BD-9DDE-97D8562809A8}"/>
              </a:ext>
            </a:extLst>
          </p:cNvPr>
          <p:cNvGrpSpPr/>
          <p:nvPr/>
        </p:nvGrpSpPr>
        <p:grpSpPr>
          <a:xfrm>
            <a:off x="7689007" y="5103201"/>
            <a:ext cx="3399568" cy="635943"/>
            <a:chOff x="7446232" y="3748415"/>
            <a:chExt cx="3399568" cy="6359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D6B62C-9EAF-4CBB-96A9-DA24B88D4184}"/>
                </a:ext>
              </a:extLst>
            </p:cNvPr>
            <p:cNvSpPr txBox="1"/>
            <p:nvPr/>
          </p:nvSpPr>
          <p:spPr>
            <a:xfrm>
              <a:off x="7446232" y="3748415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id-ID" sz="2800" spc="600" dirty="0">
                  <a:solidFill>
                    <a:schemeClr val="accent2"/>
                  </a:solidFill>
                  <a:latin typeface="themify" pitchFamily="2" charset="0"/>
                </a:rPr>
                <a:t></a:t>
              </a:r>
              <a:endParaRPr lang="id-ID" sz="2800" dirty="0">
                <a:solidFill>
                  <a:schemeClr val="accent2"/>
                </a:solidFill>
                <a:latin typeface="LineAwesome" panose="02000603000000000000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54FD16-430E-464C-93D2-E89B086DF69D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d-ID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87DBE3-72BE-4A7A-A6E2-78CBB479A3AA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aleway ExtraBold" panose="020B0903030101060003" pitchFamily="34" charset="0"/>
                </a:rPr>
                <a:t>Reference Tokens</a:t>
              </a:r>
              <a:endParaRPr lang="id-ID" dirty="0">
                <a:latin typeface="Raleway ExtraBold" panose="020B0903030101060003" pitchFamily="34" charset="0"/>
              </a:endParaRPr>
            </a:p>
          </p:txBody>
        </p:sp>
      </p:grpSp>
      <p:grpSp>
        <p:nvGrpSpPr>
          <p:cNvPr id="21" name="Group 26">
            <a:extLst>
              <a:ext uri="{FF2B5EF4-FFF2-40B4-BE49-F238E27FC236}">
                <a16:creationId xmlns:a16="http://schemas.microsoft.com/office/drawing/2014/main" id="{65CAD498-D0B9-4431-9351-7346850AC1C8}"/>
              </a:ext>
            </a:extLst>
          </p:cNvPr>
          <p:cNvGrpSpPr/>
          <p:nvPr/>
        </p:nvGrpSpPr>
        <p:grpSpPr>
          <a:xfrm>
            <a:off x="7689007" y="2828829"/>
            <a:ext cx="3399568" cy="671915"/>
            <a:chOff x="7446232" y="3748415"/>
            <a:chExt cx="3399568" cy="671915"/>
          </a:xfrm>
        </p:grpSpPr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1F12D2B0-FA78-4DCE-B007-D6356F73EAF4}"/>
                </a:ext>
              </a:extLst>
            </p:cNvPr>
            <p:cNvSpPr txBox="1"/>
            <p:nvPr/>
          </p:nvSpPr>
          <p:spPr>
            <a:xfrm>
              <a:off x="7446232" y="3748415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id-ID" sz="2800" spc="600" dirty="0">
                  <a:solidFill>
                    <a:schemeClr val="accent2"/>
                  </a:solidFill>
                  <a:latin typeface="themify" pitchFamily="2" charset="0"/>
                </a:rPr>
                <a:t></a:t>
              </a:r>
              <a:endParaRPr lang="id-ID" sz="2800" dirty="0">
                <a:solidFill>
                  <a:schemeClr val="accent2"/>
                </a:solidFill>
                <a:latin typeface="LineAwesome" panose="02000603000000000000" pitchFamily="2" charset="0"/>
              </a:endParaRPr>
            </a:p>
          </p:txBody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615DE0A6-E59F-4641-AFB8-3E71D59127F3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d-ID" sz="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6" name="TextBox 29">
              <a:extLst>
                <a:ext uri="{FF2B5EF4-FFF2-40B4-BE49-F238E27FC236}">
                  <a16:creationId xmlns:a16="http://schemas.microsoft.com/office/drawing/2014/main" id="{1FD5E95F-189D-4E99-9819-0C8A00CABE34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aleway ExtraBold" panose="020B0903030101060003" pitchFamily="34" charset="0"/>
                </a:rPr>
                <a:t>A </a:t>
              </a:r>
              <a:r>
                <a:rPr lang="en-US" dirty="0" err="1">
                  <a:latin typeface="Raleway ExtraBold" panose="020B0903030101060003" pitchFamily="34" charset="0"/>
                </a:rPr>
                <a:t>anatomia</a:t>
              </a:r>
              <a:r>
                <a:rPr lang="en-US" dirty="0">
                  <a:latin typeface="Raleway ExtraBold" panose="020B0903030101060003" pitchFamily="34" charset="0"/>
                </a:rPr>
                <a:t> do </a:t>
              </a:r>
              <a:r>
                <a:rPr lang="en-US" dirty="0">
                  <a:solidFill>
                    <a:schemeClr val="accent5"/>
                  </a:solidFill>
                  <a:latin typeface="Raleway ExtraBold" panose="020B0903030101060003" pitchFamily="34" charset="0"/>
                </a:rPr>
                <a:t>bearer token</a:t>
              </a:r>
              <a:endParaRPr lang="id-ID" dirty="0">
                <a:solidFill>
                  <a:schemeClr val="accent5"/>
                </a:solidFill>
                <a:latin typeface="Raleway ExtraBold" panose="020B09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48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3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3" y="402615"/>
            <a:ext cx="460767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JOSE</a:t>
            </a:r>
          </a:p>
          <a:p>
            <a:r>
              <a:rPr lang="en-US" b="1" dirty="0" err="1"/>
              <a:t>J</a:t>
            </a:r>
            <a:r>
              <a:rPr lang="en-US" dirty="0" err="1"/>
              <a:t>avascript</a:t>
            </a:r>
            <a:r>
              <a:rPr lang="en-US" dirty="0"/>
              <a:t> </a:t>
            </a:r>
            <a:r>
              <a:rPr lang="en-US" b="1" dirty="0"/>
              <a:t>O</a:t>
            </a:r>
            <a:r>
              <a:rPr lang="en-US" dirty="0"/>
              <a:t>bject </a:t>
            </a:r>
            <a:r>
              <a:rPr lang="en-US" b="1" dirty="0"/>
              <a:t>S</a:t>
            </a:r>
            <a:r>
              <a:rPr lang="en-US" dirty="0"/>
              <a:t>igning &amp; </a:t>
            </a:r>
            <a:r>
              <a:rPr lang="en-US" b="1" dirty="0"/>
              <a:t>E</a:t>
            </a:r>
            <a:r>
              <a:rPr lang="en-US" dirty="0"/>
              <a:t>ncryption </a:t>
            </a:r>
            <a:endParaRPr lang="id-ID" sz="4000" dirty="0">
              <a:solidFill>
                <a:schemeClr val="accent5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E01369-B068-42D0-AA77-E9D2C23CA002}"/>
              </a:ext>
            </a:extLst>
          </p:cNvPr>
          <p:cNvSpPr txBox="1"/>
          <p:nvPr/>
        </p:nvSpPr>
        <p:spPr>
          <a:xfrm>
            <a:off x="1122003" y="2046914"/>
            <a:ext cx="43643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É um conjunto de  </a:t>
            </a:r>
            <a:r>
              <a:rPr lang="en-US" dirty="0" err="1"/>
              <a:t>especificações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JWS – Json Web Signature (RFC 7515)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JWE – Json Web Encryption (RFC 7516)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JWK – Json Web Key (RFC 7517)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JWA – Json Web Algorithm (RFC 7518)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 OAuth 2.0 </a:t>
            </a:r>
            <a:r>
              <a:rPr lang="en-US" dirty="0" err="1"/>
              <a:t>disponibiliza</a:t>
            </a:r>
            <a:r>
              <a:rPr lang="en-US" dirty="0"/>
              <a:t> um array de JWK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JWKS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JWT, JWS and JWE for Not So Dummies! (Part I) - FACILELOGIN">
            <a:extLst>
              <a:ext uri="{FF2B5EF4-FFF2-40B4-BE49-F238E27FC236}">
                <a16:creationId xmlns:a16="http://schemas.microsoft.com/office/drawing/2014/main" id="{77D71E9D-C475-4442-BC7A-B4435AAC8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332" y="2046914"/>
            <a:ext cx="3830997" cy="329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26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3" y="939510"/>
            <a:ext cx="4607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J</a:t>
            </a:r>
            <a:r>
              <a:rPr lang="en-US" sz="4400" dirty="0" err="1">
                <a:latin typeface="Raleway ExtraBold" panose="020B0903030101060003" pitchFamily="34" charset="0"/>
              </a:rPr>
              <a:t>son</a:t>
            </a:r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W</a:t>
            </a:r>
            <a:r>
              <a:rPr lang="en-US" sz="4400" dirty="0" err="1">
                <a:latin typeface="Raleway ExtraBold" panose="020B0903030101060003" pitchFamily="34" charset="0"/>
              </a:rPr>
              <a:t>eb</a:t>
            </a:r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T</a:t>
            </a:r>
            <a:r>
              <a:rPr lang="en-US" sz="4400" dirty="0" err="1">
                <a:latin typeface="Raleway ExtraBold" panose="020B0903030101060003" pitchFamily="34" charset="0"/>
              </a:rPr>
              <a:t>oken</a:t>
            </a:r>
            <a:endParaRPr lang="id-ID" sz="4400" dirty="0">
              <a:solidFill>
                <a:schemeClr val="accent5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E01369-B068-42D0-AA77-E9D2C23CA002}"/>
              </a:ext>
            </a:extLst>
          </p:cNvPr>
          <p:cNvSpPr txBox="1"/>
          <p:nvPr/>
        </p:nvSpPr>
        <p:spPr>
          <a:xfrm>
            <a:off x="1122003" y="2046914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3ECC74-388B-43D7-9671-D28CC5B77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51" y="2955414"/>
            <a:ext cx="4857750" cy="1400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AEAEF7-C71A-4878-B891-6BFC29513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003" y="2588919"/>
            <a:ext cx="5038725" cy="26193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34AAE20-7673-4103-88AA-8CC71622EEA6}"/>
              </a:ext>
            </a:extLst>
          </p:cNvPr>
          <p:cNvSpPr txBox="1"/>
          <p:nvPr/>
        </p:nvSpPr>
        <p:spPr>
          <a:xfrm>
            <a:off x="6952351" y="2046914"/>
            <a:ext cx="369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Sempre</a:t>
            </a:r>
            <a:r>
              <a:rPr lang="en-US" dirty="0"/>
              <a:t> é </a:t>
            </a:r>
            <a:r>
              <a:rPr lang="en-US" dirty="0" err="1"/>
              <a:t>confundido</a:t>
            </a:r>
            <a:r>
              <a:rPr lang="en-US" dirty="0"/>
              <a:t> com o JWS</a:t>
            </a:r>
          </a:p>
        </p:txBody>
      </p:sp>
    </p:spTree>
    <p:extLst>
      <p:ext uri="{BB962C8B-B14F-4D97-AF65-F5344CB8AC3E}">
        <p14:creationId xmlns:p14="http://schemas.microsoft.com/office/powerpoint/2010/main" val="33230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3" y="939510"/>
            <a:ext cx="55136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J</a:t>
            </a:r>
            <a:r>
              <a:rPr lang="en-US" sz="4400" dirty="0" err="1">
                <a:latin typeface="Raleway ExtraBold" panose="020B0903030101060003" pitchFamily="34" charset="0"/>
              </a:rPr>
              <a:t>son</a:t>
            </a:r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W</a:t>
            </a:r>
            <a:r>
              <a:rPr lang="en-US" sz="4400" dirty="0" err="1">
                <a:latin typeface="Raleway ExtraBold" panose="020B0903030101060003" pitchFamily="34" charset="0"/>
              </a:rPr>
              <a:t>eb</a:t>
            </a:r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S</a:t>
            </a:r>
            <a:r>
              <a:rPr lang="en-US" sz="4400" dirty="0" err="1">
                <a:latin typeface="Raleway ExtraBold" panose="020B0903030101060003" pitchFamily="34" charset="0"/>
              </a:rPr>
              <a:t>ignature</a:t>
            </a:r>
            <a:endParaRPr lang="id-ID" sz="4400" dirty="0">
              <a:solidFill>
                <a:schemeClr val="accent5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E01369-B068-42D0-AA77-E9D2C23CA002}"/>
              </a:ext>
            </a:extLst>
          </p:cNvPr>
          <p:cNvSpPr txBox="1"/>
          <p:nvPr/>
        </p:nvSpPr>
        <p:spPr>
          <a:xfrm>
            <a:off x="1122003" y="2046914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Assina</a:t>
            </a:r>
            <a:r>
              <a:rPr lang="en-US" dirty="0"/>
              <a:t> </a:t>
            </a:r>
            <a:r>
              <a:rPr lang="en-US" dirty="0" err="1"/>
              <a:t>digitalmente</a:t>
            </a:r>
            <a:r>
              <a:rPr lang="en-US" dirty="0"/>
              <a:t> o JWT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14F9B1-BD3A-44F3-8196-299B3D372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1" y="3369100"/>
            <a:ext cx="3131215" cy="147305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4269A50-554C-4B33-AEDF-184030910F42}"/>
              </a:ext>
            </a:extLst>
          </p:cNvPr>
          <p:cNvSpPr txBox="1"/>
          <p:nvPr/>
        </p:nvSpPr>
        <p:spPr>
          <a:xfrm>
            <a:off x="1122002" y="2999768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1E3F2E-7871-4D5F-B7A7-B912D7DB38E7}"/>
              </a:ext>
            </a:extLst>
          </p:cNvPr>
          <p:cNvSpPr txBox="1"/>
          <p:nvPr/>
        </p:nvSpPr>
        <p:spPr>
          <a:xfrm>
            <a:off x="4793246" y="2999768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PAYLOAD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92992D-3D71-4413-BDB7-5B5FC16609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5261" y="3369100"/>
            <a:ext cx="3447876" cy="16826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0AA1F2D-D57F-45BD-A3CC-93261E5AF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912" y="3369100"/>
            <a:ext cx="3513458" cy="168262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31743FC-A666-4FC6-B815-24DD5E734A2E}"/>
              </a:ext>
            </a:extLst>
          </p:cNvPr>
          <p:cNvSpPr txBox="1"/>
          <p:nvPr/>
        </p:nvSpPr>
        <p:spPr>
          <a:xfrm>
            <a:off x="8258912" y="2999768"/>
            <a:ext cx="323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Assinatura</a:t>
            </a:r>
            <a:r>
              <a:rPr lang="en-US" dirty="0"/>
              <a:t>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2697853-2719-48F0-B2CA-F8B6C8FD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5808517"/>
            <a:ext cx="107823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2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03CF-C64A-4F77-BCEB-1252E623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pouco</a:t>
            </a:r>
            <a:r>
              <a:rPr lang="en-US" dirty="0"/>
              <a:t> de </a:t>
            </a:r>
            <a:r>
              <a:rPr lang="en-US" dirty="0" err="1"/>
              <a:t>história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35FAD-C131-4739-94A2-0BEE1CC28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Tudo</a:t>
            </a:r>
            <a:r>
              <a:rPr lang="en-US" dirty="0"/>
              <a:t> </a:t>
            </a:r>
            <a:r>
              <a:rPr lang="en-US" dirty="0" err="1"/>
              <a:t>começa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tempos </a:t>
            </a:r>
            <a:r>
              <a:rPr lang="en-US" dirty="0" err="1"/>
              <a:t>remotos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AADB6-07EC-4C6D-8BD3-3433C4660660}"/>
              </a:ext>
            </a:extLst>
          </p:cNvPr>
          <p:cNvSpPr/>
          <p:nvPr/>
        </p:nvSpPr>
        <p:spPr>
          <a:xfrm>
            <a:off x="838200" y="5314950"/>
            <a:ext cx="1752600" cy="4984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Raleway SemiBold" panose="020B0703030101060003" pitchFamily="34" charset="0"/>
              </a:rPr>
              <a:t>200</a:t>
            </a:r>
            <a:r>
              <a:rPr lang="en-US" dirty="0">
                <a:latin typeface="Raleway SemiBold" panose="020B0703030101060003" pitchFamily="34" charset="0"/>
              </a:rPr>
              <a:t>5</a:t>
            </a:r>
            <a:endParaRPr lang="id-ID" dirty="0">
              <a:latin typeface="Raleway SemiBold" panose="020B07030301010600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69364D-D6AE-4D80-BAA8-CFA5BCB4B5B4}"/>
              </a:ext>
            </a:extLst>
          </p:cNvPr>
          <p:cNvSpPr/>
          <p:nvPr/>
        </p:nvSpPr>
        <p:spPr>
          <a:xfrm>
            <a:off x="2590800" y="5314950"/>
            <a:ext cx="1752600" cy="498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Raleway SemiBold" panose="020B0703030101060003" pitchFamily="34" charset="0"/>
              </a:rPr>
              <a:t>20</a:t>
            </a:r>
            <a:r>
              <a:rPr lang="en-US" dirty="0">
                <a:latin typeface="Raleway SemiBold" panose="020B0703030101060003" pitchFamily="34" charset="0"/>
              </a:rPr>
              <a:t>07</a:t>
            </a:r>
            <a:endParaRPr lang="id-ID" dirty="0">
              <a:latin typeface="Raleway SemiBold" panose="020B07030301010600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EC8EA6-83F7-4D23-9C2E-1E5B2C38378F}"/>
              </a:ext>
            </a:extLst>
          </p:cNvPr>
          <p:cNvSpPr/>
          <p:nvPr/>
        </p:nvSpPr>
        <p:spPr>
          <a:xfrm>
            <a:off x="4343400" y="5314950"/>
            <a:ext cx="1752600" cy="4984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Raleway SemiBold" panose="020B0703030101060003" pitchFamily="34" charset="0"/>
              </a:rPr>
              <a:t>201</a:t>
            </a:r>
            <a:r>
              <a:rPr lang="en-US" dirty="0">
                <a:latin typeface="Raleway SemiBold" panose="020B0703030101060003" pitchFamily="34" charset="0"/>
              </a:rPr>
              <a:t>2</a:t>
            </a:r>
            <a:endParaRPr lang="id-ID" dirty="0">
              <a:latin typeface="Raleway SemiBold" panose="020B07030301010600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0DE3A3-3F09-46DE-AF50-A5B924CF5D63}"/>
              </a:ext>
            </a:extLst>
          </p:cNvPr>
          <p:cNvSpPr/>
          <p:nvPr/>
        </p:nvSpPr>
        <p:spPr>
          <a:xfrm>
            <a:off x="6096000" y="5314950"/>
            <a:ext cx="1752600" cy="4984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 SemiBold" panose="020B0703030101060003" pitchFamily="34" charset="0"/>
              </a:rPr>
              <a:t>2014</a:t>
            </a:r>
            <a:endParaRPr lang="id-ID" dirty="0">
              <a:latin typeface="Raleway SemiBold" panose="020B07030301010600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559B16-BEBD-477E-8223-80A29BD9407A}"/>
              </a:ext>
            </a:extLst>
          </p:cNvPr>
          <p:cNvSpPr/>
          <p:nvPr/>
        </p:nvSpPr>
        <p:spPr>
          <a:xfrm>
            <a:off x="7848602" y="5314950"/>
            <a:ext cx="1752600" cy="4984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 SemiBold" panose="020B0703030101060003" pitchFamily="34" charset="0"/>
              </a:rPr>
              <a:t>2015</a:t>
            </a:r>
            <a:endParaRPr lang="id-ID" dirty="0">
              <a:latin typeface="Raleway SemiBold" panose="020B07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0FBFD-EA53-4FD0-80C9-7BC3F8FED8C4}"/>
              </a:ext>
            </a:extLst>
          </p:cNvPr>
          <p:cNvSpPr/>
          <p:nvPr/>
        </p:nvSpPr>
        <p:spPr>
          <a:xfrm>
            <a:off x="9601200" y="5314950"/>
            <a:ext cx="1752600" cy="498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Raleway SemiBold" panose="020B0703030101060003" pitchFamily="34" charset="0"/>
              </a:rPr>
              <a:t>2017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01AB77-0F2F-4288-A6F2-2C5D139FA9A4}"/>
              </a:ext>
            </a:extLst>
          </p:cNvPr>
          <p:cNvSpPr/>
          <p:nvPr/>
        </p:nvSpPr>
        <p:spPr>
          <a:xfrm>
            <a:off x="1314450" y="3810173"/>
            <a:ext cx="800100" cy="800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LineAwesome" panose="020006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53218-D857-484D-B4AA-A18DC7E5B3D4}"/>
              </a:ext>
            </a:extLst>
          </p:cNvPr>
          <p:cNvSpPr txBox="1"/>
          <p:nvPr/>
        </p:nvSpPr>
        <p:spPr>
          <a:xfrm>
            <a:off x="833764" y="3463100"/>
            <a:ext cx="175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SAML 2.0p</a:t>
            </a:r>
            <a:endParaRPr lang="id-ID" sz="1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8231AC-1DF8-48D3-A557-84278FB5D152}"/>
              </a:ext>
            </a:extLst>
          </p:cNvPr>
          <p:cNvSpPr/>
          <p:nvPr/>
        </p:nvSpPr>
        <p:spPr>
          <a:xfrm>
            <a:off x="3067050" y="2015432"/>
            <a:ext cx="800100" cy="80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LineAwesome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C55FE-C182-4DA0-A13A-386E82C2CAE4}"/>
              </a:ext>
            </a:extLst>
          </p:cNvPr>
          <p:cNvSpPr txBox="1"/>
          <p:nvPr/>
        </p:nvSpPr>
        <p:spPr>
          <a:xfrm>
            <a:off x="2588582" y="2900584"/>
            <a:ext cx="175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OAuth 1.0</a:t>
            </a:r>
            <a:endParaRPr lang="id-ID" sz="1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F57A20-D299-4FE0-8A86-1512D76DA87E}"/>
              </a:ext>
            </a:extLst>
          </p:cNvPr>
          <p:cNvSpPr/>
          <p:nvPr/>
        </p:nvSpPr>
        <p:spPr>
          <a:xfrm>
            <a:off x="4821867" y="3810173"/>
            <a:ext cx="800100" cy="800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LineAwesome" panose="020006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CCCB2C-7F33-475A-BDE5-39374DC536D9}"/>
              </a:ext>
            </a:extLst>
          </p:cNvPr>
          <p:cNvSpPr txBox="1"/>
          <p:nvPr/>
        </p:nvSpPr>
        <p:spPr>
          <a:xfrm>
            <a:off x="4345617" y="3262572"/>
            <a:ext cx="175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OAuth 2.0</a:t>
            </a:r>
            <a:endParaRPr lang="id-ID" sz="1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4599AE-A3F0-468A-A0F2-4000DF089955}"/>
              </a:ext>
            </a:extLst>
          </p:cNvPr>
          <p:cNvSpPr/>
          <p:nvPr/>
        </p:nvSpPr>
        <p:spPr>
          <a:xfrm>
            <a:off x="6570032" y="2015432"/>
            <a:ext cx="800100" cy="800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LineAwesome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4FB9E-8523-4650-85E7-D3EA172BE8B1}"/>
              </a:ext>
            </a:extLst>
          </p:cNvPr>
          <p:cNvSpPr txBox="1"/>
          <p:nvPr/>
        </p:nvSpPr>
        <p:spPr>
          <a:xfrm>
            <a:off x="6089346" y="2832159"/>
            <a:ext cx="1754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OpenId</a:t>
            </a:r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 Connect</a:t>
            </a:r>
            <a:endParaRPr lang="id-ID" sz="1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4DCE6EC-843F-4A51-B735-18086490C124}"/>
              </a:ext>
            </a:extLst>
          </p:cNvPr>
          <p:cNvSpPr/>
          <p:nvPr/>
        </p:nvSpPr>
        <p:spPr>
          <a:xfrm>
            <a:off x="8327067" y="3810173"/>
            <a:ext cx="800100" cy="80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LineAwesome" panose="02000603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EB0861-3453-46DE-B841-5A444C9A39B5}"/>
              </a:ext>
            </a:extLst>
          </p:cNvPr>
          <p:cNvSpPr txBox="1"/>
          <p:nvPr/>
        </p:nvSpPr>
        <p:spPr>
          <a:xfrm>
            <a:off x="7848599" y="1952625"/>
            <a:ext cx="175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As </a:t>
            </a:r>
            <a:r>
              <a:rPr lang="en-US" sz="1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coisas</a:t>
            </a:r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evoluem</a:t>
            </a:r>
            <a:endParaRPr lang="id-ID" sz="1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8897DC-1786-45C4-8D25-0866007D18A4}"/>
              </a:ext>
            </a:extLst>
          </p:cNvPr>
          <p:cNvSpPr txBox="1"/>
          <p:nvPr/>
        </p:nvSpPr>
        <p:spPr>
          <a:xfrm>
            <a:off x="7848599" y="2755439"/>
            <a:ext cx="186145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Assertion Framework</a:t>
            </a:r>
          </a:p>
          <a:p>
            <a:r>
              <a:rPr lang="en-US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Dynamic Client Registration</a:t>
            </a:r>
          </a:p>
          <a:p>
            <a:r>
              <a:rPr lang="en-US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Token Introspection</a:t>
            </a:r>
          </a:p>
          <a:p>
            <a:r>
              <a:rPr lang="en-US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JSON Web Token</a:t>
            </a:r>
          </a:p>
          <a:p>
            <a:r>
              <a:rPr lang="en-US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PKCE</a:t>
            </a:r>
            <a:endParaRPr lang="id-ID" sz="105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7671D24-5B85-4EAC-8BAD-D2871A23B13A}"/>
              </a:ext>
            </a:extLst>
          </p:cNvPr>
          <p:cNvSpPr/>
          <p:nvPr/>
        </p:nvSpPr>
        <p:spPr>
          <a:xfrm>
            <a:off x="10079667" y="2015432"/>
            <a:ext cx="800100" cy="800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>
              <a:latin typeface="LineAwesome" panose="02000603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459821-7F56-4FAE-A536-0641C861F067}"/>
              </a:ext>
            </a:extLst>
          </p:cNvPr>
          <p:cNvSpPr txBox="1"/>
          <p:nvPr/>
        </p:nvSpPr>
        <p:spPr>
          <a:xfrm>
            <a:off x="9590111" y="3557344"/>
            <a:ext cx="175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Na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verdade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Dez de 2016</a:t>
            </a:r>
            <a:endParaRPr lang="id-ID" sz="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8" name="TextBox 32">
            <a:extLst>
              <a:ext uri="{FF2B5EF4-FFF2-40B4-BE49-F238E27FC236}">
                <a16:creationId xmlns:a16="http://schemas.microsoft.com/office/drawing/2014/main" id="{7E4EAB7E-F620-4B44-8BDB-50F9B8403029}"/>
              </a:ext>
            </a:extLst>
          </p:cNvPr>
          <p:cNvSpPr txBox="1"/>
          <p:nvPr/>
        </p:nvSpPr>
        <p:spPr>
          <a:xfrm>
            <a:off x="9590111" y="2894782"/>
            <a:ext cx="1754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IdentityServer4 </a:t>
            </a:r>
            <a:b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BCP’s</a:t>
            </a:r>
            <a:endParaRPr lang="id-ID" sz="1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8B3B4D9B-2875-42C1-996C-161E435BBF37}"/>
              </a:ext>
            </a:extLst>
          </p:cNvPr>
          <p:cNvSpPr txBox="1"/>
          <p:nvPr/>
        </p:nvSpPr>
        <p:spPr>
          <a:xfrm>
            <a:off x="4587069" y="2868344"/>
            <a:ext cx="1752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Threat Model &amp; </a:t>
            </a:r>
          </a:p>
          <a:p>
            <a:r>
              <a:rPr lang="en-US" sz="105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security considerations</a:t>
            </a:r>
            <a:endParaRPr lang="id-ID" sz="105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01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/>
      <p:bldP spid="14" grpId="0" animBg="1"/>
      <p:bldP spid="15" grpId="0"/>
      <p:bldP spid="26" grpId="0" animBg="1"/>
      <p:bldP spid="27" grpId="0"/>
      <p:bldP spid="29" grpId="0" animBg="1"/>
      <p:bldP spid="30" grpId="0"/>
      <p:bldP spid="32" grpId="0" animBg="1"/>
      <p:bldP spid="33" grpId="0"/>
      <p:bldP spid="34" grpId="0"/>
      <p:bldP spid="35" grpId="0" animBg="1"/>
      <p:bldP spid="37" grpId="0"/>
      <p:bldP spid="38" grpId="0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2" y="932423"/>
            <a:ext cx="5983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J</a:t>
            </a:r>
            <a:r>
              <a:rPr lang="en-US" sz="4400" dirty="0">
                <a:latin typeface="Raleway ExtraBold" panose="020B0903030101060003" pitchFamily="34" charset="0"/>
              </a:rPr>
              <a:t>son </a:t>
            </a:r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W</a:t>
            </a:r>
            <a:r>
              <a:rPr lang="en-US" sz="4400" dirty="0">
                <a:latin typeface="Raleway ExtraBold" panose="020B0903030101060003" pitchFamily="34" charset="0"/>
              </a:rPr>
              <a:t>eb </a:t>
            </a:r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A</a:t>
            </a:r>
            <a:r>
              <a:rPr lang="en-US" sz="4400" dirty="0">
                <a:latin typeface="Raleway ExtraBold" panose="020B0903030101060003" pitchFamily="34" charset="0"/>
              </a:rPr>
              <a:t>lgorithms</a:t>
            </a:r>
            <a:endParaRPr lang="id-ID" sz="4400" dirty="0">
              <a:solidFill>
                <a:schemeClr val="accent5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E01369-B068-42D0-AA77-E9D2C23CA002}"/>
              </a:ext>
            </a:extLst>
          </p:cNvPr>
          <p:cNvSpPr txBox="1"/>
          <p:nvPr/>
        </p:nvSpPr>
        <p:spPr>
          <a:xfrm>
            <a:off x="1122003" y="2046914"/>
            <a:ext cx="385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Simétrico</a:t>
            </a:r>
            <a:endParaRPr lang="en-US" dirty="0"/>
          </a:p>
        </p:txBody>
      </p:sp>
      <p:pic>
        <p:nvPicPr>
          <p:cNvPr id="15362" name="Picture 2" descr="symmetric-encryption-1">
            <a:extLst>
              <a:ext uri="{FF2B5EF4-FFF2-40B4-BE49-F238E27FC236}">
                <a16:creationId xmlns:a16="http://schemas.microsoft.com/office/drawing/2014/main" id="{E6A346EA-4817-456E-B2D0-4073C174C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02" y="2761296"/>
            <a:ext cx="4745398" cy="245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asymmetric-encryption-1">
            <a:extLst>
              <a:ext uri="{FF2B5EF4-FFF2-40B4-BE49-F238E27FC236}">
                <a16:creationId xmlns:a16="http://schemas.microsoft.com/office/drawing/2014/main" id="{96C063C6-6E46-43CB-8CDB-18D8CF360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2761296"/>
            <a:ext cx="4210050" cy="273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DC5DB06-ADA9-4192-BE98-0187736DC9B9}"/>
              </a:ext>
            </a:extLst>
          </p:cNvPr>
          <p:cNvSpPr txBox="1"/>
          <p:nvPr/>
        </p:nvSpPr>
        <p:spPr>
          <a:xfrm>
            <a:off x="7105475" y="2046914"/>
            <a:ext cx="385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Assimétrico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3" y="939510"/>
            <a:ext cx="9490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aleway ExtraBold" panose="020B0903030101060003" pitchFamily="34" charset="0"/>
              </a:rPr>
              <a:t>Como o</a:t>
            </a:r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 OAuth 2.0 </a:t>
            </a:r>
            <a:r>
              <a:rPr lang="en-US" sz="4400" dirty="0" err="1">
                <a:latin typeface="Raleway ExtraBold" panose="020B0903030101060003" pitchFamily="34" charset="0"/>
              </a:rPr>
              <a:t>verifica</a:t>
            </a:r>
            <a:r>
              <a:rPr lang="en-US" sz="4400" dirty="0">
                <a:latin typeface="Raleway ExtraBold" panose="020B0903030101060003" pitchFamily="34" charset="0"/>
              </a:rPr>
              <a:t> o JWT</a:t>
            </a:r>
            <a:endParaRPr lang="id-ID" sz="4400" dirty="0">
              <a:latin typeface="Raleway ExtraBold" panose="020B0903030101060003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9415E26-81C8-4732-8F0D-E72D502F4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10" y="2323795"/>
            <a:ext cx="7807922" cy="390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1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2" y="932423"/>
            <a:ext cx="65646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J</a:t>
            </a:r>
            <a:r>
              <a:rPr lang="en-US" sz="4400" dirty="0">
                <a:latin typeface="Raleway ExtraBold" panose="020B0903030101060003" pitchFamily="34" charset="0"/>
              </a:rPr>
              <a:t>son </a:t>
            </a:r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W</a:t>
            </a:r>
            <a:r>
              <a:rPr lang="en-US" sz="4400" dirty="0">
                <a:latin typeface="Raleway ExtraBold" panose="020B0903030101060003" pitchFamily="34" charset="0"/>
              </a:rPr>
              <a:t>eb </a:t>
            </a:r>
            <a:r>
              <a:rPr lang="en-US" sz="44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A</a:t>
            </a:r>
            <a:r>
              <a:rPr lang="en-US" sz="4400" dirty="0" err="1">
                <a:latin typeface="Raleway ExtraBold" panose="020B0903030101060003" pitchFamily="34" charset="0"/>
              </a:rPr>
              <a:t>lgorythms</a:t>
            </a:r>
            <a:endParaRPr lang="id-ID" sz="4400" dirty="0">
              <a:solidFill>
                <a:schemeClr val="accent5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E01369-B068-42D0-AA77-E9D2C23CA002}"/>
              </a:ext>
            </a:extLst>
          </p:cNvPr>
          <p:cNvSpPr txBox="1"/>
          <p:nvPr/>
        </p:nvSpPr>
        <p:spPr>
          <a:xfrm>
            <a:off x="1122003" y="2046914"/>
            <a:ext cx="385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Uma formula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HMAC (</a:t>
            </a:r>
            <a:r>
              <a:rPr lang="en-US" dirty="0" err="1"/>
              <a:t>Simétrico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RSA (</a:t>
            </a:r>
            <a:r>
              <a:rPr lang="en-US" dirty="0" err="1"/>
              <a:t>Assimétrico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Elliptic Curves (</a:t>
            </a:r>
            <a:r>
              <a:rPr lang="en-US" dirty="0" err="1"/>
              <a:t>Assimétrico</a:t>
            </a:r>
            <a:r>
              <a:rPr lang="en-US" dirty="0"/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95101E-A54C-4259-A934-5C1C1DBF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02" y="3247422"/>
            <a:ext cx="4562475" cy="23812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BE4F37D-8268-4736-97D2-5DA64CB0F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7" y="1701864"/>
            <a:ext cx="3935031" cy="42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2" y="932423"/>
            <a:ext cx="5983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J</a:t>
            </a:r>
            <a:r>
              <a:rPr lang="en-US" sz="4400" dirty="0">
                <a:latin typeface="Raleway ExtraBold" panose="020B0903030101060003" pitchFamily="34" charset="0"/>
              </a:rPr>
              <a:t>son </a:t>
            </a:r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W</a:t>
            </a:r>
            <a:r>
              <a:rPr lang="en-US" sz="4400" dirty="0">
                <a:latin typeface="Raleway ExtraBold" panose="020B0903030101060003" pitchFamily="34" charset="0"/>
              </a:rPr>
              <a:t>eb </a:t>
            </a:r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K</a:t>
            </a:r>
            <a:r>
              <a:rPr lang="en-US" sz="4400" dirty="0">
                <a:latin typeface="Raleway ExtraBold" panose="020B0903030101060003" pitchFamily="34" charset="0"/>
              </a:rPr>
              <a:t>ey</a:t>
            </a:r>
            <a:endParaRPr lang="id-ID" sz="4400" dirty="0">
              <a:solidFill>
                <a:schemeClr val="accent5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E01369-B068-42D0-AA77-E9D2C23CA002}"/>
              </a:ext>
            </a:extLst>
          </p:cNvPr>
          <p:cNvSpPr txBox="1"/>
          <p:nvPr/>
        </p:nvSpPr>
        <p:spPr>
          <a:xfrm>
            <a:off x="1122003" y="2046914"/>
            <a:ext cx="3859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privadas</a:t>
            </a:r>
            <a:r>
              <a:rPr lang="en-US" dirty="0"/>
              <a:t> da </a:t>
            </a:r>
            <a:r>
              <a:rPr lang="en-US" dirty="0" err="1"/>
              <a:t>Chave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JWKS é um array de JWK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Retro-</a:t>
            </a:r>
            <a:r>
              <a:rPr lang="en-US" dirty="0" err="1"/>
              <a:t>compatibilidade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114724-1785-44FB-B233-8E2D9BB7F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63" y="4164756"/>
            <a:ext cx="7829550" cy="24479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26C6B5F-1BF8-497A-AB1E-E33447A1E9A0}"/>
              </a:ext>
            </a:extLst>
          </p:cNvPr>
          <p:cNvSpPr txBox="1"/>
          <p:nvPr/>
        </p:nvSpPr>
        <p:spPr>
          <a:xfrm>
            <a:off x="198963" y="3795424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A1C24D-DEBE-43A1-85E2-05E04AA22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609975"/>
            <a:ext cx="5715000" cy="31432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4C73AA0-780A-41E9-A8D8-096611C30326}"/>
              </a:ext>
            </a:extLst>
          </p:cNvPr>
          <p:cNvSpPr txBox="1"/>
          <p:nvPr/>
        </p:nvSpPr>
        <p:spPr>
          <a:xfrm>
            <a:off x="6477000" y="3231118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Privado (Meu provider demo):</a:t>
            </a:r>
          </a:p>
        </p:txBody>
      </p:sp>
    </p:spTree>
    <p:extLst>
      <p:ext uri="{BB962C8B-B14F-4D97-AF65-F5344CB8AC3E}">
        <p14:creationId xmlns:p14="http://schemas.microsoft.com/office/powerpoint/2010/main" val="5275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22002" y="932423"/>
            <a:ext cx="59834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Reference </a:t>
            </a:r>
            <a:r>
              <a:rPr lang="en-US" sz="4400" dirty="0">
                <a:latin typeface="Raleway ExtraBold" panose="020B0903030101060003" pitchFamily="34" charset="0"/>
              </a:rPr>
              <a:t>Tokens</a:t>
            </a:r>
            <a:endParaRPr lang="id-ID" sz="4400" dirty="0">
              <a:latin typeface="Raleway ExtraBold" panose="020B09030301010600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4E01369-B068-42D0-AA77-E9D2C23CA002}"/>
              </a:ext>
            </a:extLst>
          </p:cNvPr>
          <p:cNvSpPr txBox="1"/>
          <p:nvPr/>
        </p:nvSpPr>
        <p:spPr>
          <a:xfrm>
            <a:off x="1122003" y="2046914"/>
            <a:ext cx="3859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Clients </a:t>
            </a:r>
            <a:r>
              <a:rPr lang="en-US" dirty="0" err="1"/>
              <a:t>ou</a:t>
            </a:r>
            <a:r>
              <a:rPr lang="en-US" dirty="0"/>
              <a:t> API’s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condições</a:t>
            </a:r>
            <a:r>
              <a:rPr lang="en-US" dirty="0"/>
              <a:t> de </a:t>
            </a:r>
            <a:r>
              <a:rPr lang="en-US" dirty="0" err="1"/>
              <a:t>validar</a:t>
            </a:r>
            <a:r>
              <a:rPr lang="en-US" dirty="0"/>
              <a:t> o JWT.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2B022E8-EBBD-4D05-9700-1008346B7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39" y="3105150"/>
            <a:ext cx="5219700" cy="3238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DB67C-8778-4A39-B65B-B2C36A95CB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252" y="2046914"/>
            <a:ext cx="8372221" cy="46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Uma imagem contendo ao ar livre, homem, neve, em pé&#10;&#10;Descrição gerada automaticamente">
            <a:extLst>
              <a:ext uri="{FF2B5EF4-FFF2-40B4-BE49-F238E27FC236}">
                <a16:creationId xmlns:a16="http://schemas.microsoft.com/office/drawing/2014/main" id="{9763D90F-1B3E-4690-AEE0-3D53B2589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7" t="57109" r="-14907" b="15550"/>
          <a:stretch/>
        </p:blipFill>
        <p:spPr>
          <a:xfrm>
            <a:off x="0" y="-1"/>
            <a:ext cx="14107886" cy="6858001"/>
          </a:xfrm>
        </p:spPr>
      </p:pic>
      <p:sp>
        <p:nvSpPr>
          <p:cNvPr id="18" name="Freeform 16">
            <a:extLst>
              <a:ext uri="{FF2B5EF4-FFF2-40B4-BE49-F238E27FC236}">
                <a16:creationId xmlns:a16="http://schemas.microsoft.com/office/drawing/2014/main" id="{DC9CDE6F-E536-49A6-B54E-19BFFEE9827D}"/>
              </a:ext>
            </a:extLst>
          </p:cNvPr>
          <p:cNvSpPr>
            <a:spLocks/>
          </p:cNvSpPr>
          <p:nvPr/>
        </p:nvSpPr>
        <p:spPr bwMode="auto">
          <a:xfrm>
            <a:off x="0" y="2189070"/>
            <a:ext cx="5351151" cy="2303426"/>
          </a:xfrm>
          <a:custGeom>
            <a:avLst/>
            <a:gdLst>
              <a:gd name="T0" fmla="*/ 1135 w 1135"/>
              <a:gd name="T1" fmla="*/ 51 h 489"/>
              <a:gd name="T2" fmla="*/ 1135 w 1135"/>
              <a:gd name="T3" fmla="*/ 51 h 489"/>
              <a:gd name="T4" fmla="*/ 0 w 1135"/>
              <a:gd name="T5" fmla="*/ 200 h 489"/>
              <a:gd name="T6" fmla="*/ 0 w 1135"/>
              <a:gd name="T7" fmla="*/ 489 h 489"/>
              <a:gd name="T8" fmla="*/ 1135 w 1135"/>
              <a:gd name="T9" fmla="*/ 51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5" h="489">
                <a:moveTo>
                  <a:pt x="1135" y="51"/>
                </a:moveTo>
                <a:cubicBezTo>
                  <a:pt x="1135" y="51"/>
                  <a:pt x="1135" y="51"/>
                  <a:pt x="1135" y="51"/>
                </a:cubicBezTo>
                <a:cubicBezTo>
                  <a:pt x="708" y="0"/>
                  <a:pt x="222" y="84"/>
                  <a:pt x="0" y="200"/>
                </a:cubicBezTo>
                <a:cubicBezTo>
                  <a:pt x="0" y="489"/>
                  <a:pt x="0" y="489"/>
                  <a:pt x="0" y="489"/>
                </a:cubicBezTo>
                <a:cubicBezTo>
                  <a:pt x="188" y="268"/>
                  <a:pt x="723" y="17"/>
                  <a:pt x="1135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FE8106C7-62B1-4719-AA49-A6E07BA218EC}"/>
              </a:ext>
            </a:extLst>
          </p:cNvPr>
          <p:cNvSpPr>
            <a:spLocks/>
          </p:cNvSpPr>
          <p:nvPr/>
        </p:nvSpPr>
        <p:spPr bwMode="auto">
          <a:xfrm>
            <a:off x="0" y="1130474"/>
            <a:ext cx="7592232" cy="1999569"/>
          </a:xfrm>
          <a:custGeom>
            <a:avLst/>
            <a:gdLst>
              <a:gd name="T0" fmla="*/ 1611 w 1611"/>
              <a:gd name="T1" fmla="*/ 412 h 424"/>
              <a:gd name="T2" fmla="*/ 0 w 1611"/>
              <a:gd name="T3" fmla="*/ 179 h 424"/>
              <a:gd name="T4" fmla="*/ 0 w 1611"/>
              <a:gd name="T5" fmla="*/ 424 h 424"/>
              <a:gd name="T6" fmla="*/ 1135 w 1611"/>
              <a:gd name="T7" fmla="*/ 275 h 424"/>
              <a:gd name="T8" fmla="*/ 1611 w 1611"/>
              <a:gd name="T9" fmla="*/ 4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1" h="424">
                <a:moveTo>
                  <a:pt x="1611" y="412"/>
                </a:moveTo>
                <a:cubicBezTo>
                  <a:pt x="1177" y="106"/>
                  <a:pt x="569" y="0"/>
                  <a:pt x="0" y="179"/>
                </a:cubicBezTo>
                <a:cubicBezTo>
                  <a:pt x="0" y="424"/>
                  <a:pt x="0" y="424"/>
                  <a:pt x="0" y="424"/>
                </a:cubicBezTo>
                <a:cubicBezTo>
                  <a:pt x="222" y="308"/>
                  <a:pt x="708" y="224"/>
                  <a:pt x="1135" y="275"/>
                </a:cubicBezTo>
                <a:cubicBezTo>
                  <a:pt x="1311" y="296"/>
                  <a:pt x="1477" y="339"/>
                  <a:pt x="1611" y="4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8239B1D3-52EE-487A-990B-9DBB4B678573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12192000" cy="6858001"/>
          </a:xfrm>
          <a:custGeom>
            <a:avLst/>
            <a:gdLst>
              <a:gd name="T0" fmla="*/ 2587 w 2587"/>
              <a:gd name="T1" fmla="*/ 1455 h 1455"/>
              <a:gd name="T2" fmla="*/ 2587 w 2587"/>
              <a:gd name="T3" fmla="*/ 0 h 1455"/>
              <a:gd name="T4" fmla="*/ 0 w 2587"/>
              <a:gd name="T5" fmla="*/ 0 h 1455"/>
              <a:gd name="T6" fmla="*/ 0 w 2587"/>
              <a:gd name="T7" fmla="*/ 419 h 1455"/>
              <a:gd name="T8" fmla="*/ 1611 w 2587"/>
              <a:gd name="T9" fmla="*/ 652 h 1455"/>
              <a:gd name="T10" fmla="*/ 2176 w 2587"/>
              <a:gd name="T11" fmla="*/ 1455 h 1455"/>
              <a:gd name="T12" fmla="*/ 2587 w 2587"/>
              <a:gd name="T13" fmla="*/ 1455 h 1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7" h="1455">
                <a:moveTo>
                  <a:pt x="2587" y="1455"/>
                </a:moveTo>
                <a:cubicBezTo>
                  <a:pt x="2587" y="0"/>
                  <a:pt x="2587" y="0"/>
                  <a:pt x="25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9"/>
                  <a:pt x="0" y="419"/>
                  <a:pt x="0" y="419"/>
                </a:cubicBezTo>
                <a:cubicBezTo>
                  <a:pt x="569" y="240"/>
                  <a:pt x="1177" y="346"/>
                  <a:pt x="1611" y="652"/>
                </a:cubicBezTo>
                <a:cubicBezTo>
                  <a:pt x="1887" y="847"/>
                  <a:pt x="2093" y="1121"/>
                  <a:pt x="2176" y="1455"/>
                </a:cubicBezTo>
                <a:lnTo>
                  <a:pt x="2587" y="14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7CB891-B52E-41E0-90EF-2A353382C510}"/>
              </a:ext>
            </a:extLst>
          </p:cNvPr>
          <p:cNvSpPr txBox="1"/>
          <p:nvPr/>
        </p:nvSpPr>
        <p:spPr>
          <a:xfrm>
            <a:off x="8631596" y="1855149"/>
            <a:ext cx="31032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Futuro</a:t>
            </a:r>
            <a:r>
              <a:rPr lang="en-US" sz="44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</a:p>
          <a:p>
            <a:pPr algn="r"/>
            <a:r>
              <a:rPr lang="en-US" sz="4400" dirty="0">
                <a:solidFill>
                  <a:schemeClr val="bg1"/>
                </a:solidFill>
                <a:latin typeface="Raleway ExtraBold" panose="020B0903030101060003" pitchFamily="34" charset="0"/>
              </a:rPr>
              <a:t>do </a:t>
            </a:r>
            <a:br>
              <a:rPr lang="en-US" sz="4400" dirty="0">
                <a:solidFill>
                  <a:schemeClr val="bg1"/>
                </a:solidFill>
                <a:latin typeface="Raleway ExtraBold" panose="020B0903030101060003" pitchFamily="34" charset="0"/>
              </a:rPr>
            </a:br>
            <a:r>
              <a:rPr lang="en-US" sz="4400" dirty="0">
                <a:solidFill>
                  <a:schemeClr val="bg1"/>
                </a:solidFill>
                <a:latin typeface="Raleway ExtraBold" panose="020B0903030101060003" pitchFamily="34" charset="0"/>
              </a:rPr>
              <a:t>OAuth 2.0</a:t>
            </a:r>
            <a:endParaRPr lang="id-ID" sz="44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05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Uma imagem contendo cena, píer, em pé, água&#10;&#10;Descrição gerada automaticamente">
            <a:extLst>
              <a:ext uri="{FF2B5EF4-FFF2-40B4-BE49-F238E27FC236}">
                <a16:creationId xmlns:a16="http://schemas.microsoft.com/office/drawing/2014/main" id="{CFEA9D32-48DC-4546-B4BC-D9909FF56A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4" b="8064"/>
          <a:stretch>
            <a:fillRect/>
          </a:stretch>
        </p:blipFill>
        <p:spPr/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4D3A54C5-CCA2-43D4-A458-2EFBD35B8443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105619" cy="3523236"/>
          </a:xfrm>
          <a:custGeom>
            <a:avLst/>
            <a:gdLst>
              <a:gd name="T0" fmla="*/ 0 w 1587"/>
              <a:gd name="T1" fmla="*/ 916 h 916"/>
              <a:gd name="T2" fmla="*/ 1587 w 1587"/>
              <a:gd name="T3" fmla="*/ 0 h 916"/>
              <a:gd name="T4" fmla="*/ 0 w 1587"/>
              <a:gd name="T5" fmla="*/ 0 h 916"/>
              <a:gd name="T6" fmla="*/ 0 w 1587"/>
              <a:gd name="T7" fmla="*/ 916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87" h="916">
                <a:moveTo>
                  <a:pt x="0" y="916"/>
                </a:moveTo>
                <a:lnTo>
                  <a:pt x="1587" y="0"/>
                </a:lnTo>
                <a:lnTo>
                  <a:pt x="0" y="0"/>
                </a:lnTo>
                <a:lnTo>
                  <a:pt x="0" y="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FD287CA-7510-4109-965A-BF58C336D55A}"/>
              </a:ext>
            </a:extLst>
          </p:cNvPr>
          <p:cNvSpPr>
            <a:spLocks/>
          </p:cNvSpPr>
          <p:nvPr/>
        </p:nvSpPr>
        <p:spPr bwMode="auto">
          <a:xfrm>
            <a:off x="165434" y="0"/>
            <a:ext cx="12026566" cy="6858000"/>
          </a:xfrm>
          <a:custGeom>
            <a:avLst/>
            <a:gdLst>
              <a:gd name="T0" fmla="*/ 3126 w 3126"/>
              <a:gd name="T1" fmla="*/ 1783 h 1783"/>
              <a:gd name="T2" fmla="*/ 3126 w 3126"/>
              <a:gd name="T3" fmla="*/ 0 h 1783"/>
              <a:gd name="T4" fmla="*/ 3088 w 3126"/>
              <a:gd name="T5" fmla="*/ 0 h 1783"/>
              <a:gd name="T6" fmla="*/ 0 w 3126"/>
              <a:gd name="T7" fmla="*/ 1783 h 1783"/>
              <a:gd name="T8" fmla="*/ 3126 w 3126"/>
              <a:gd name="T9" fmla="*/ 1783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26" h="1783">
                <a:moveTo>
                  <a:pt x="3126" y="1783"/>
                </a:moveTo>
                <a:lnTo>
                  <a:pt x="3126" y="0"/>
                </a:lnTo>
                <a:lnTo>
                  <a:pt x="3088" y="0"/>
                </a:lnTo>
                <a:lnTo>
                  <a:pt x="0" y="1783"/>
                </a:lnTo>
                <a:lnTo>
                  <a:pt x="3126" y="17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FE475A2-E5E9-40E5-BC03-456F78C9489F}"/>
              </a:ext>
            </a:extLst>
          </p:cNvPr>
          <p:cNvSpPr>
            <a:spLocks/>
          </p:cNvSpPr>
          <p:nvPr/>
        </p:nvSpPr>
        <p:spPr bwMode="auto">
          <a:xfrm>
            <a:off x="0" y="326938"/>
            <a:ext cx="3070121" cy="3554006"/>
          </a:xfrm>
          <a:custGeom>
            <a:avLst/>
            <a:gdLst>
              <a:gd name="connsiteX0" fmla="*/ 0 w 3070121"/>
              <a:gd name="connsiteY0" fmla="*/ 0 h 3554006"/>
              <a:gd name="connsiteX1" fmla="*/ 3070121 w 3070121"/>
              <a:gd name="connsiteY1" fmla="*/ 1777003 h 3554006"/>
              <a:gd name="connsiteX2" fmla="*/ 0 w 3070121"/>
              <a:gd name="connsiteY2" fmla="*/ 3554006 h 355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0121" h="3554006">
                <a:moveTo>
                  <a:pt x="0" y="0"/>
                </a:moveTo>
                <a:lnTo>
                  <a:pt x="3070121" y="1777003"/>
                </a:lnTo>
                <a:lnTo>
                  <a:pt x="0" y="3554006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75000"/>
                  <a:alpha val="80000"/>
                </a:schemeClr>
              </a:gs>
              <a:gs pos="100000">
                <a:schemeClr val="accent4">
                  <a:alpha val="80000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7A04C85-EAC8-47B5-AA46-9F05E2571F20}"/>
              </a:ext>
            </a:extLst>
          </p:cNvPr>
          <p:cNvSpPr>
            <a:spLocks/>
          </p:cNvSpPr>
          <p:nvPr/>
        </p:nvSpPr>
        <p:spPr bwMode="auto">
          <a:xfrm>
            <a:off x="834858" y="4092491"/>
            <a:ext cx="2396850" cy="2765508"/>
          </a:xfrm>
          <a:custGeom>
            <a:avLst/>
            <a:gdLst>
              <a:gd name="connsiteX0" fmla="*/ 0 w 2396850"/>
              <a:gd name="connsiteY0" fmla="*/ 0 h 2765508"/>
              <a:gd name="connsiteX1" fmla="*/ 2396850 w 2396850"/>
              <a:gd name="connsiteY1" fmla="*/ 1380831 h 2765508"/>
              <a:gd name="connsiteX2" fmla="*/ 0 w 2396850"/>
              <a:gd name="connsiteY2" fmla="*/ 2765508 h 276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6850" h="2765508">
                <a:moveTo>
                  <a:pt x="0" y="0"/>
                </a:moveTo>
                <a:lnTo>
                  <a:pt x="2396850" y="1380831"/>
                </a:lnTo>
                <a:lnTo>
                  <a:pt x="0" y="2765508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189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CE1F946-C723-479B-832F-89BFDEEB04FD}"/>
              </a:ext>
            </a:extLst>
          </p:cNvPr>
          <p:cNvSpPr>
            <a:spLocks/>
          </p:cNvSpPr>
          <p:nvPr/>
        </p:nvSpPr>
        <p:spPr bwMode="auto">
          <a:xfrm>
            <a:off x="4197373" y="296167"/>
            <a:ext cx="1354239" cy="1573148"/>
          </a:xfrm>
          <a:custGeom>
            <a:avLst/>
            <a:gdLst>
              <a:gd name="connsiteX0" fmla="*/ 0 w 1354239"/>
              <a:gd name="connsiteY0" fmla="*/ 0 h 1573148"/>
              <a:gd name="connsiteX1" fmla="*/ 1354239 w 1354239"/>
              <a:gd name="connsiteY1" fmla="*/ 788497 h 1573148"/>
              <a:gd name="connsiteX2" fmla="*/ 0 w 1354239"/>
              <a:gd name="connsiteY2" fmla="*/ 1573148 h 157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4239" h="1573148">
                <a:moveTo>
                  <a:pt x="0" y="0"/>
                </a:moveTo>
                <a:lnTo>
                  <a:pt x="1354239" y="788497"/>
                </a:lnTo>
                <a:lnTo>
                  <a:pt x="0" y="1573148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75000"/>
                  <a:alpha val="80000"/>
                </a:schemeClr>
              </a:gs>
              <a:gs pos="100000">
                <a:schemeClr val="accent6">
                  <a:alpha val="80000"/>
                </a:schemeClr>
              </a:gs>
            </a:gsLst>
            <a:lin ang="189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B309670-296A-4135-9F76-48F8E0422405}"/>
              </a:ext>
            </a:extLst>
          </p:cNvPr>
          <p:cNvSpPr>
            <a:spLocks/>
          </p:cNvSpPr>
          <p:nvPr/>
        </p:nvSpPr>
        <p:spPr bwMode="auto">
          <a:xfrm>
            <a:off x="2227570" y="1184668"/>
            <a:ext cx="3878048" cy="4484817"/>
          </a:xfrm>
          <a:custGeom>
            <a:avLst/>
            <a:gdLst>
              <a:gd name="connsiteX0" fmla="*/ 0 w 3878048"/>
              <a:gd name="connsiteY0" fmla="*/ 0 h 4484817"/>
              <a:gd name="connsiteX1" fmla="*/ 3878048 w 3878048"/>
              <a:gd name="connsiteY1" fmla="*/ 2242409 h 4484817"/>
              <a:gd name="connsiteX2" fmla="*/ 0 w 3878048"/>
              <a:gd name="connsiteY2" fmla="*/ 4484817 h 448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8048" h="4484817">
                <a:moveTo>
                  <a:pt x="0" y="0"/>
                </a:moveTo>
                <a:lnTo>
                  <a:pt x="3878048" y="2242409"/>
                </a:lnTo>
                <a:lnTo>
                  <a:pt x="0" y="4484817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89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07D1E1-1F11-4A6A-B402-D2CA6987681A}"/>
              </a:ext>
            </a:extLst>
          </p:cNvPr>
          <p:cNvSpPr txBox="1"/>
          <p:nvPr/>
        </p:nvSpPr>
        <p:spPr>
          <a:xfrm>
            <a:off x="8167755" y="2938760"/>
            <a:ext cx="30812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aleway ExtraBold" panose="020B0903030101060003" pitchFamily="34" charset="0"/>
              </a:rPr>
              <a:t>OAuth </a:t>
            </a:r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2.1</a:t>
            </a:r>
            <a:endParaRPr lang="id-ID" sz="4400" dirty="0">
              <a:solidFill>
                <a:schemeClr val="accent2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6128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6" dur="1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3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mph" presetSubtype="0" repeatCount="indefinite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28" dur="1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4" grpId="0" animBg="1"/>
      <p:bldP spid="34" grpId="1" animBg="1"/>
      <p:bldP spid="35" grpId="0" animBg="1"/>
      <p:bldP spid="35" grpId="1" animBg="1"/>
      <p:bldP spid="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Montanha com pedras&#10;&#10;Descrição gerada automaticamente">
            <a:extLst>
              <a:ext uri="{FF2B5EF4-FFF2-40B4-BE49-F238E27FC236}">
                <a16:creationId xmlns:a16="http://schemas.microsoft.com/office/drawing/2014/main" id="{E284C994-5239-4F37-A85B-7F5E11F14D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9" r="20409"/>
          <a:stretch>
            <a:fillRect/>
          </a:stretch>
        </p:blipFill>
        <p:spPr/>
      </p:pic>
      <p:sp>
        <p:nvSpPr>
          <p:cNvPr id="11" name="Freeform 7" hidden="1">
            <a:extLst>
              <a:ext uri="{FF2B5EF4-FFF2-40B4-BE49-F238E27FC236}">
                <a16:creationId xmlns:a16="http://schemas.microsoft.com/office/drawing/2014/main" id="{F373D31A-F49E-4280-834B-B5C5C662717E}"/>
              </a:ext>
            </a:extLst>
          </p:cNvPr>
          <p:cNvSpPr>
            <a:spLocks/>
          </p:cNvSpPr>
          <p:nvPr/>
        </p:nvSpPr>
        <p:spPr bwMode="auto">
          <a:xfrm flipH="1">
            <a:off x="5608876" y="0"/>
            <a:ext cx="5420349" cy="5252265"/>
          </a:xfrm>
          <a:custGeom>
            <a:avLst/>
            <a:gdLst>
              <a:gd name="T0" fmla="*/ 2741 w 2741"/>
              <a:gd name="T1" fmla="*/ 0 h 2656"/>
              <a:gd name="T2" fmla="*/ 382 w 2741"/>
              <a:gd name="T3" fmla="*/ 2656 h 2656"/>
              <a:gd name="T4" fmla="*/ 0 w 2741"/>
              <a:gd name="T5" fmla="*/ 2656 h 2656"/>
              <a:gd name="T6" fmla="*/ 2359 w 2741"/>
              <a:gd name="T7" fmla="*/ 0 h 2656"/>
              <a:gd name="T8" fmla="*/ 2741 w 2741"/>
              <a:gd name="T9" fmla="*/ 0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1" h="2656">
                <a:moveTo>
                  <a:pt x="2741" y="0"/>
                </a:moveTo>
                <a:lnTo>
                  <a:pt x="382" y="2656"/>
                </a:lnTo>
                <a:lnTo>
                  <a:pt x="0" y="2656"/>
                </a:lnTo>
                <a:lnTo>
                  <a:pt x="2359" y="0"/>
                </a:lnTo>
                <a:lnTo>
                  <a:pt x="274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2" name="Freeform 8" hidden="1">
            <a:extLst>
              <a:ext uri="{FF2B5EF4-FFF2-40B4-BE49-F238E27FC236}">
                <a16:creationId xmlns:a16="http://schemas.microsoft.com/office/drawing/2014/main" id="{60C89525-483A-4B12-8995-380A393F29B8}"/>
              </a:ext>
            </a:extLst>
          </p:cNvPr>
          <p:cNvSpPr>
            <a:spLocks/>
          </p:cNvSpPr>
          <p:nvPr/>
        </p:nvSpPr>
        <p:spPr bwMode="auto">
          <a:xfrm flipH="1">
            <a:off x="7946290" y="1425784"/>
            <a:ext cx="4245710" cy="4777662"/>
          </a:xfrm>
          <a:custGeom>
            <a:avLst/>
            <a:gdLst>
              <a:gd name="T0" fmla="*/ 2147 w 2147"/>
              <a:gd name="T1" fmla="*/ 0 h 2416"/>
              <a:gd name="T2" fmla="*/ 0 w 2147"/>
              <a:gd name="T3" fmla="*/ 2416 h 2416"/>
              <a:gd name="T4" fmla="*/ 0 w 2147"/>
              <a:gd name="T5" fmla="*/ 1986 h 2416"/>
              <a:gd name="T6" fmla="*/ 1763 w 2147"/>
              <a:gd name="T7" fmla="*/ 0 h 2416"/>
              <a:gd name="T8" fmla="*/ 2147 w 2147"/>
              <a:gd name="T9" fmla="*/ 0 h 2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47" h="2416">
                <a:moveTo>
                  <a:pt x="2147" y="0"/>
                </a:moveTo>
                <a:lnTo>
                  <a:pt x="0" y="2416"/>
                </a:lnTo>
                <a:lnTo>
                  <a:pt x="0" y="1986"/>
                </a:lnTo>
                <a:lnTo>
                  <a:pt x="1763" y="0"/>
                </a:lnTo>
                <a:lnTo>
                  <a:pt x="214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E1321241-6A2C-4B3B-B9D5-92B15CB79BD2}"/>
              </a:ext>
            </a:extLst>
          </p:cNvPr>
          <p:cNvSpPr>
            <a:spLocks/>
          </p:cNvSpPr>
          <p:nvPr/>
        </p:nvSpPr>
        <p:spPr bwMode="auto">
          <a:xfrm flipH="1">
            <a:off x="12192000" y="6203446"/>
            <a:ext cx="4245710" cy="4777662"/>
          </a:xfrm>
          <a:custGeom>
            <a:avLst/>
            <a:gdLst>
              <a:gd name="T0" fmla="*/ 2147 w 2147"/>
              <a:gd name="T1" fmla="*/ 0 h 2416"/>
              <a:gd name="T2" fmla="*/ 0 w 2147"/>
              <a:gd name="T3" fmla="*/ 2416 h 2416"/>
              <a:gd name="T4" fmla="*/ 0 w 2147"/>
              <a:gd name="T5" fmla="*/ 1986 h 2416"/>
              <a:gd name="T6" fmla="*/ 1763 w 2147"/>
              <a:gd name="T7" fmla="*/ 0 h 2416"/>
              <a:gd name="T8" fmla="*/ 2147 w 2147"/>
              <a:gd name="T9" fmla="*/ 0 h 2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47" h="2416">
                <a:moveTo>
                  <a:pt x="2147" y="0"/>
                </a:moveTo>
                <a:lnTo>
                  <a:pt x="0" y="2416"/>
                </a:lnTo>
                <a:lnTo>
                  <a:pt x="0" y="1986"/>
                </a:lnTo>
                <a:lnTo>
                  <a:pt x="1763" y="0"/>
                </a:lnTo>
                <a:lnTo>
                  <a:pt x="214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48F3822-BC32-4590-86D3-601EEA5F2B46}"/>
              </a:ext>
            </a:extLst>
          </p:cNvPr>
          <p:cNvSpPr>
            <a:spLocks/>
          </p:cNvSpPr>
          <p:nvPr/>
        </p:nvSpPr>
        <p:spPr bwMode="auto">
          <a:xfrm flipH="1">
            <a:off x="922576" y="-5252265"/>
            <a:ext cx="5420349" cy="5252265"/>
          </a:xfrm>
          <a:custGeom>
            <a:avLst/>
            <a:gdLst>
              <a:gd name="T0" fmla="*/ 2741 w 2741"/>
              <a:gd name="T1" fmla="*/ 0 h 2656"/>
              <a:gd name="T2" fmla="*/ 382 w 2741"/>
              <a:gd name="T3" fmla="*/ 2656 h 2656"/>
              <a:gd name="T4" fmla="*/ 0 w 2741"/>
              <a:gd name="T5" fmla="*/ 2656 h 2656"/>
              <a:gd name="T6" fmla="*/ 2359 w 2741"/>
              <a:gd name="T7" fmla="*/ 0 h 2656"/>
              <a:gd name="T8" fmla="*/ 2741 w 2741"/>
              <a:gd name="T9" fmla="*/ 0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1" h="2656">
                <a:moveTo>
                  <a:pt x="2741" y="0"/>
                </a:moveTo>
                <a:lnTo>
                  <a:pt x="382" y="2656"/>
                </a:lnTo>
                <a:lnTo>
                  <a:pt x="0" y="2656"/>
                </a:lnTo>
                <a:lnTo>
                  <a:pt x="2359" y="0"/>
                </a:lnTo>
                <a:lnTo>
                  <a:pt x="274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1E954-6F24-4823-857A-C78A31493205}"/>
              </a:ext>
            </a:extLst>
          </p:cNvPr>
          <p:cNvSpPr txBox="1"/>
          <p:nvPr/>
        </p:nvSpPr>
        <p:spPr>
          <a:xfrm>
            <a:off x="154673" y="354720"/>
            <a:ext cx="93030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J</a:t>
            </a:r>
            <a:r>
              <a:rPr lang="en-US" sz="4000" dirty="0">
                <a:latin typeface="Raleway ExtraBold" panose="020B0903030101060003" pitchFamily="34" charset="0"/>
              </a:rPr>
              <a:t>WT </a:t>
            </a:r>
            <a:r>
              <a:rPr lang="en-US" sz="4000" dirty="0">
                <a:solidFill>
                  <a:schemeClr val="accent5"/>
                </a:solidFill>
                <a:latin typeface="Raleway ExtraBold" panose="020B0903030101060003" pitchFamily="34" charset="0"/>
              </a:rPr>
              <a:t>Secured</a:t>
            </a:r>
            <a:r>
              <a:rPr lang="en-US" sz="4000" dirty="0">
                <a:latin typeface="Raleway ExtraBold" panose="020B0903030101060003" pitchFamily="34" charset="0"/>
              </a:rPr>
              <a:t> </a:t>
            </a:r>
          </a:p>
          <a:p>
            <a:r>
              <a:rPr lang="en-US" sz="40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A</a:t>
            </a:r>
            <a:r>
              <a:rPr lang="en-US" sz="4000" dirty="0">
                <a:latin typeface="Raleway ExtraBold" panose="020B0903030101060003" pitchFamily="34" charset="0"/>
              </a:rPr>
              <a:t>uthorization </a:t>
            </a:r>
          </a:p>
          <a:p>
            <a:r>
              <a:rPr lang="en-US" sz="40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R</a:t>
            </a:r>
            <a:r>
              <a:rPr lang="en-US" sz="4000" dirty="0">
                <a:latin typeface="Raleway ExtraBold" panose="020B0903030101060003" pitchFamily="34" charset="0"/>
              </a:rPr>
              <a:t>equests (</a:t>
            </a:r>
            <a:r>
              <a:rPr lang="en-US" sz="40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JAR</a:t>
            </a:r>
            <a:r>
              <a:rPr lang="en-US" sz="4000" dirty="0">
                <a:latin typeface="Raleway ExtraBold" panose="020B0903030101060003" pitchFamily="34" charset="0"/>
              </a:rPr>
              <a:t>)</a:t>
            </a:r>
          </a:p>
        </p:txBody>
      </p:sp>
      <p:pic>
        <p:nvPicPr>
          <p:cNvPr id="19" name="Espaço Reservado para Imagem 18" descr="Uma imagem contendo pessoa, segurando, mulher, mão&#10;&#10;Descrição gerada automaticamente">
            <a:extLst>
              <a:ext uri="{FF2B5EF4-FFF2-40B4-BE49-F238E27FC236}">
                <a16:creationId xmlns:a16="http://schemas.microsoft.com/office/drawing/2014/main" id="{7C5B9F8B-8F87-4DDB-8C9C-D7CD7D249B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r="16563"/>
          <a:stretch>
            <a:fillRect/>
          </a:stretch>
        </p:blipFill>
        <p:spPr/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43BF8C2-D0F7-4C81-9205-16D1CEC53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73" y="2470585"/>
            <a:ext cx="3080759" cy="18511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EAE1892-4F0E-45E3-9E0E-F72AFFA2383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2750" y="4564289"/>
            <a:ext cx="4969038" cy="1938992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841F887-D287-4429-B5F6-D43BF4711DAD}"/>
              </a:ext>
            </a:extLst>
          </p:cNvPr>
          <p:cNvCxnSpPr/>
          <p:nvPr/>
        </p:nvCxnSpPr>
        <p:spPr>
          <a:xfrm>
            <a:off x="2887579" y="3850105"/>
            <a:ext cx="635267" cy="714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9951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0.34818 0.696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9" y="3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4818 0.69676 L 0.13503 0.272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-212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-0.34818 -0.6967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09" y="-3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818 -0.69676 L -0.16367 -0.326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1849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Montanha com pedras&#10;&#10;Descrição gerada automaticamente">
            <a:extLst>
              <a:ext uri="{FF2B5EF4-FFF2-40B4-BE49-F238E27FC236}">
                <a16:creationId xmlns:a16="http://schemas.microsoft.com/office/drawing/2014/main" id="{E284C994-5239-4F37-A85B-7F5E11F14D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9" r="20409"/>
          <a:stretch>
            <a:fillRect/>
          </a:stretch>
        </p:blipFill>
        <p:spPr/>
      </p:pic>
      <p:sp>
        <p:nvSpPr>
          <p:cNvPr id="11" name="Freeform 7" hidden="1">
            <a:extLst>
              <a:ext uri="{FF2B5EF4-FFF2-40B4-BE49-F238E27FC236}">
                <a16:creationId xmlns:a16="http://schemas.microsoft.com/office/drawing/2014/main" id="{F373D31A-F49E-4280-834B-B5C5C662717E}"/>
              </a:ext>
            </a:extLst>
          </p:cNvPr>
          <p:cNvSpPr>
            <a:spLocks/>
          </p:cNvSpPr>
          <p:nvPr/>
        </p:nvSpPr>
        <p:spPr bwMode="auto">
          <a:xfrm flipH="1">
            <a:off x="5608876" y="0"/>
            <a:ext cx="5420349" cy="5252265"/>
          </a:xfrm>
          <a:custGeom>
            <a:avLst/>
            <a:gdLst>
              <a:gd name="T0" fmla="*/ 2741 w 2741"/>
              <a:gd name="T1" fmla="*/ 0 h 2656"/>
              <a:gd name="T2" fmla="*/ 382 w 2741"/>
              <a:gd name="T3" fmla="*/ 2656 h 2656"/>
              <a:gd name="T4" fmla="*/ 0 w 2741"/>
              <a:gd name="T5" fmla="*/ 2656 h 2656"/>
              <a:gd name="T6" fmla="*/ 2359 w 2741"/>
              <a:gd name="T7" fmla="*/ 0 h 2656"/>
              <a:gd name="T8" fmla="*/ 2741 w 2741"/>
              <a:gd name="T9" fmla="*/ 0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1" h="2656">
                <a:moveTo>
                  <a:pt x="2741" y="0"/>
                </a:moveTo>
                <a:lnTo>
                  <a:pt x="382" y="2656"/>
                </a:lnTo>
                <a:lnTo>
                  <a:pt x="0" y="2656"/>
                </a:lnTo>
                <a:lnTo>
                  <a:pt x="2359" y="0"/>
                </a:lnTo>
                <a:lnTo>
                  <a:pt x="274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2" name="Freeform 8" hidden="1">
            <a:extLst>
              <a:ext uri="{FF2B5EF4-FFF2-40B4-BE49-F238E27FC236}">
                <a16:creationId xmlns:a16="http://schemas.microsoft.com/office/drawing/2014/main" id="{60C89525-483A-4B12-8995-380A393F29B8}"/>
              </a:ext>
            </a:extLst>
          </p:cNvPr>
          <p:cNvSpPr>
            <a:spLocks/>
          </p:cNvSpPr>
          <p:nvPr/>
        </p:nvSpPr>
        <p:spPr bwMode="auto">
          <a:xfrm flipH="1">
            <a:off x="7946290" y="1425784"/>
            <a:ext cx="4245710" cy="4777662"/>
          </a:xfrm>
          <a:custGeom>
            <a:avLst/>
            <a:gdLst>
              <a:gd name="T0" fmla="*/ 2147 w 2147"/>
              <a:gd name="T1" fmla="*/ 0 h 2416"/>
              <a:gd name="T2" fmla="*/ 0 w 2147"/>
              <a:gd name="T3" fmla="*/ 2416 h 2416"/>
              <a:gd name="T4" fmla="*/ 0 w 2147"/>
              <a:gd name="T5" fmla="*/ 1986 h 2416"/>
              <a:gd name="T6" fmla="*/ 1763 w 2147"/>
              <a:gd name="T7" fmla="*/ 0 h 2416"/>
              <a:gd name="T8" fmla="*/ 2147 w 2147"/>
              <a:gd name="T9" fmla="*/ 0 h 2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47" h="2416">
                <a:moveTo>
                  <a:pt x="2147" y="0"/>
                </a:moveTo>
                <a:lnTo>
                  <a:pt x="0" y="2416"/>
                </a:lnTo>
                <a:lnTo>
                  <a:pt x="0" y="1986"/>
                </a:lnTo>
                <a:lnTo>
                  <a:pt x="1763" y="0"/>
                </a:lnTo>
                <a:lnTo>
                  <a:pt x="214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E1321241-6A2C-4B3B-B9D5-92B15CB79BD2}"/>
              </a:ext>
            </a:extLst>
          </p:cNvPr>
          <p:cNvSpPr>
            <a:spLocks/>
          </p:cNvSpPr>
          <p:nvPr/>
        </p:nvSpPr>
        <p:spPr bwMode="auto">
          <a:xfrm flipH="1">
            <a:off x="12192000" y="6203446"/>
            <a:ext cx="4245710" cy="4777662"/>
          </a:xfrm>
          <a:custGeom>
            <a:avLst/>
            <a:gdLst>
              <a:gd name="T0" fmla="*/ 2147 w 2147"/>
              <a:gd name="T1" fmla="*/ 0 h 2416"/>
              <a:gd name="T2" fmla="*/ 0 w 2147"/>
              <a:gd name="T3" fmla="*/ 2416 h 2416"/>
              <a:gd name="T4" fmla="*/ 0 w 2147"/>
              <a:gd name="T5" fmla="*/ 1986 h 2416"/>
              <a:gd name="T6" fmla="*/ 1763 w 2147"/>
              <a:gd name="T7" fmla="*/ 0 h 2416"/>
              <a:gd name="T8" fmla="*/ 2147 w 2147"/>
              <a:gd name="T9" fmla="*/ 0 h 2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47" h="2416">
                <a:moveTo>
                  <a:pt x="2147" y="0"/>
                </a:moveTo>
                <a:lnTo>
                  <a:pt x="0" y="2416"/>
                </a:lnTo>
                <a:lnTo>
                  <a:pt x="0" y="1986"/>
                </a:lnTo>
                <a:lnTo>
                  <a:pt x="1763" y="0"/>
                </a:lnTo>
                <a:lnTo>
                  <a:pt x="214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48F3822-BC32-4590-86D3-601EEA5F2B46}"/>
              </a:ext>
            </a:extLst>
          </p:cNvPr>
          <p:cNvSpPr>
            <a:spLocks/>
          </p:cNvSpPr>
          <p:nvPr/>
        </p:nvSpPr>
        <p:spPr bwMode="auto">
          <a:xfrm flipH="1">
            <a:off x="922576" y="-5252265"/>
            <a:ext cx="5420349" cy="5252265"/>
          </a:xfrm>
          <a:custGeom>
            <a:avLst/>
            <a:gdLst>
              <a:gd name="T0" fmla="*/ 2741 w 2741"/>
              <a:gd name="T1" fmla="*/ 0 h 2656"/>
              <a:gd name="T2" fmla="*/ 382 w 2741"/>
              <a:gd name="T3" fmla="*/ 2656 h 2656"/>
              <a:gd name="T4" fmla="*/ 0 w 2741"/>
              <a:gd name="T5" fmla="*/ 2656 h 2656"/>
              <a:gd name="T6" fmla="*/ 2359 w 2741"/>
              <a:gd name="T7" fmla="*/ 0 h 2656"/>
              <a:gd name="T8" fmla="*/ 2741 w 2741"/>
              <a:gd name="T9" fmla="*/ 0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1" h="2656">
                <a:moveTo>
                  <a:pt x="2741" y="0"/>
                </a:moveTo>
                <a:lnTo>
                  <a:pt x="382" y="2656"/>
                </a:lnTo>
                <a:lnTo>
                  <a:pt x="0" y="2656"/>
                </a:lnTo>
                <a:lnTo>
                  <a:pt x="2359" y="0"/>
                </a:lnTo>
                <a:lnTo>
                  <a:pt x="274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1E954-6F24-4823-857A-C78A31493205}"/>
              </a:ext>
            </a:extLst>
          </p:cNvPr>
          <p:cNvSpPr txBox="1"/>
          <p:nvPr/>
        </p:nvSpPr>
        <p:spPr>
          <a:xfrm>
            <a:off x="154673" y="354720"/>
            <a:ext cx="9303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aleway ExtraBold" panose="020B0903030101060003" pitchFamily="34" charset="0"/>
              </a:rPr>
              <a:t>Pushed </a:t>
            </a:r>
            <a:r>
              <a:rPr lang="en-US" sz="40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Authorization</a:t>
            </a:r>
          </a:p>
          <a:p>
            <a:r>
              <a:rPr lang="en-US" sz="4000" dirty="0">
                <a:latin typeface="Raleway ExtraBold" panose="020B0903030101060003" pitchFamily="34" charset="0"/>
              </a:rPr>
              <a:t>Requests</a:t>
            </a:r>
          </a:p>
        </p:txBody>
      </p:sp>
      <p:pic>
        <p:nvPicPr>
          <p:cNvPr id="19" name="Espaço Reservado para Imagem 18" descr="Uma imagem contendo pessoa, segurando, mulher, mão&#10;&#10;Descrição gerada automaticamente">
            <a:extLst>
              <a:ext uri="{FF2B5EF4-FFF2-40B4-BE49-F238E27FC236}">
                <a16:creationId xmlns:a16="http://schemas.microsoft.com/office/drawing/2014/main" id="{7C5B9F8B-8F87-4DDB-8C9C-D7CD7D249B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r="16563"/>
          <a:stretch>
            <a:fillRect/>
          </a:stretch>
        </p:blipFill>
        <p:spPr/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D1617C2-9787-432B-9EAB-AC9AE3E4E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87" y="2032879"/>
            <a:ext cx="2881313" cy="17721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D6A0E2D-59D6-4576-922E-C5151287F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87" y="4140711"/>
            <a:ext cx="5305425" cy="10763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A13C262-4EEE-4478-83FB-DFBC12378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987" y="5843587"/>
            <a:ext cx="7315200" cy="523875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8DB3ED5-F2CC-4B29-B44E-7ABE99BC8B74}"/>
              </a:ext>
            </a:extLst>
          </p:cNvPr>
          <p:cNvCxnSpPr/>
          <p:nvPr/>
        </p:nvCxnSpPr>
        <p:spPr>
          <a:xfrm>
            <a:off x="2695575" y="5217036"/>
            <a:ext cx="0" cy="62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7853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0.34818 0.6967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9" y="3483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4818 0.69676 L 0.13503 0.2722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-2122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-0.34818 -0.6967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09" y="-3483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818 -0.69676 L -0.16367 -0.3268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-1" y="0"/>
            <a:ext cx="4295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pic>
        <p:nvPicPr>
          <p:cNvPr id="7" name="Espaço Reservado para Imagem 6" descr="Foto em preto e branco de homem de terno e gravata&#10;&#10;Descrição gerada automaticamente">
            <a:extLst>
              <a:ext uri="{FF2B5EF4-FFF2-40B4-BE49-F238E27FC236}">
                <a16:creationId xmlns:a16="http://schemas.microsoft.com/office/drawing/2014/main" id="{F86332C4-8681-4A9D-B31E-FD21B67C00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9647" y="464707"/>
            <a:ext cx="2133600" cy="21336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577D0-4C40-412B-8AB1-603830DB2958}"/>
              </a:ext>
            </a:extLst>
          </p:cNvPr>
          <p:cNvSpPr txBox="1"/>
          <p:nvPr/>
        </p:nvSpPr>
        <p:spPr>
          <a:xfrm>
            <a:off x="6496415" y="2136642"/>
            <a:ext cx="4676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Light" panose="020B0403030101060003" pitchFamily="34" charset="0"/>
                <a:ea typeface="+mn-ea"/>
                <a:cs typeface="+mn-cs"/>
              </a:rPr>
              <a:t>Obrigado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4140196" y="687978"/>
            <a:ext cx="311154" cy="1632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868A03D-26BF-4C4E-81DC-C9C13AA818B0}"/>
              </a:ext>
            </a:extLst>
          </p:cNvPr>
          <p:cNvGrpSpPr/>
          <p:nvPr/>
        </p:nvGrpSpPr>
        <p:grpSpPr>
          <a:xfrm>
            <a:off x="697811" y="2782669"/>
            <a:ext cx="2936436" cy="3966065"/>
            <a:chOff x="954986" y="5216035"/>
            <a:chExt cx="2936436" cy="3966065"/>
          </a:xfrm>
        </p:grpSpPr>
        <p:grpSp>
          <p:nvGrpSpPr>
            <p:cNvPr id="46" name="Group 16">
              <a:extLst>
                <a:ext uri="{FF2B5EF4-FFF2-40B4-BE49-F238E27FC236}">
                  <a16:creationId xmlns:a16="http://schemas.microsoft.com/office/drawing/2014/main" id="{F9D93262-8D20-4830-8A3A-8D7374D29107}"/>
                </a:ext>
              </a:extLst>
            </p:cNvPr>
            <p:cNvGrpSpPr/>
            <p:nvPr/>
          </p:nvGrpSpPr>
          <p:grpSpPr>
            <a:xfrm>
              <a:off x="954986" y="5216035"/>
              <a:ext cx="2936436" cy="3144511"/>
              <a:chOff x="1818406" y="5309175"/>
              <a:chExt cx="2936436" cy="3144511"/>
            </a:xfrm>
          </p:grpSpPr>
          <p:grpSp>
            <p:nvGrpSpPr>
              <p:cNvPr id="51" name="Group 13">
                <a:extLst>
                  <a:ext uri="{FF2B5EF4-FFF2-40B4-BE49-F238E27FC236}">
                    <a16:creationId xmlns:a16="http://schemas.microsoft.com/office/drawing/2014/main" id="{E4459037-50A6-4355-A73F-10B661D5338B}"/>
                  </a:ext>
                </a:extLst>
              </p:cNvPr>
              <p:cNvGrpSpPr/>
              <p:nvPr/>
            </p:nvGrpSpPr>
            <p:grpSpPr>
              <a:xfrm>
                <a:off x="2022422" y="7231617"/>
                <a:ext cx="531605" cy="1222069"/>
                <a:chOff x="1581293" y="6662909"/>
                <a:chExt cx="531605" cy="1222069"/>
              </a:xfrm>
            </p:grpSpPr>
            <p:sp>
              <p:nvSpPr>
                <p:cNvPr id="54" name="Freeform 264">
                  <a:extLst>
                    <a:ext uri="{FF2B5EF4-FFF2-40B4-BE49-F238E27FC236}">
                      <a16:creationId xmlns:a16="http://schemas.microsoft.com/office/drawing/2014/main" id="{127741E9-1E66-4BE0-A79D-E08BA93C2B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1293" y="7356677"/>
                  <a:ext cx="528301" cy="528301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88 w 176"/>
                    <a:gd name="T9" fmla="*/ 0 h 176"/>
                    <a:gd name="T10" fmla="*/ 88 w 176"/>
                    <a:gd name="T11" fmla="*/ 168 h 176"/>
                    <a:gd name="T12" fmla="*/ 8 w 176"/>
                    <a:gd name="T13" fmla="*/ 88 h 176"/>
                    <a:gd name="T14" fmla="*/ 88 w 176"/>
                    <a:gd name="T15" fmla="*/ 8 h 176"/>
                    <a:gd name="T16" fmla="*/ 168 w 176"/>
                    <a:gd name="T17" fmla="*/ 88 h 176"/>
                    <a:gd name="T18" fmla="*/ 88 w 176"/>
                    <a:gd name="T19" fmla="*/ 168 h 176"/>
                    <a:gd name="T20" fmla="*/ 96 w 176"/>
                    <a:gd name="T21" fmla="*/ 69 h 176"/>
                    <a:gd name="T22" fmla="*/ 101 w 176"/>
                    <a:gd name="T23" fmla="*/ 64 h 176"/>
                    <a:gd name="T24" fmla="*/ 108 w 176"/>
                    <a:gd name="T25" fmla="*/ 64 h 176"/>
                    <a:gd name="T26" fmla="*/ 108 w 176"/>
                    <a:gd name="T27" fmla="*/ 52 h 176"/>
                    <a:gd name="T28" fmla="*/ 97 w 176"/>
                    <a:gd name="T29" fmla="*/ 52 h 176"/>
                    <a:gd name="T30" fmla="*/ 80 w 176"/>
                    <a:gd name="T31" fmla="*/ 68 h 176"/>
                    <a:gd name="T32" fmla="*/ 80 w 176"/>
                    <a:gd name="T33" fmla="*/ 76 h 176"/>
                    <a:gd name="T34" fmla="*/ 72 w 176"/>
                    <a:gd name="T35" fmla="*/ 76 h 176"/>
                    <a:gd name="T36" fmla="*/ 72 w 176"/>
                    <a:gd name="T37" fmla="*/ 88 h 176"/>
                    <a:gd name="T38" fmla="*/ 80 w 176"/>
                    <a:gd name="T39" fmla="*/ 88 h 176"/>
                    <a:gd name="T40" fmla="*/ 80 w 176"/>
                    <a:gd name="T41" fmla="*/ 124 h 176"/>
                    <a:gd name="T42" fmla="*/ 96 w 176"/>
                    <a:gd name="T43" fmla="*/ 124 h 176"/>
                    <a:gd name="T44" fmla="*/ 96 w 176"/>
                    <a:gd name="T45" fmla="*/ 88 h 176"/>
                    <a:gd name="T46" fmla="*/ 107 w 176"/>
                    <a:gd name="T47" fmla="*/ 88 h 176"/>
                    <a:gd name="T48" fmla="*/ 108 w 176"/>
                    <a:gd name="T49" fmla="*/ 76 h 176"/>
                    <a:gd name="T50" fmla="*/ 96 w 176"/>
                    <a:gd name="T51" fmla="*/ 76 h 176"/>
                    <a:gd name="T52" fmla="*/ 96 w 176"/>
                    <a:gd name="T53" fmla="*/ 69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  <a:moveTo>
                        <a:pt x="96" y="69"/>
                      </a:moveTo>
                      <a:cubicBezTo>
                        <a:pt x="96" y="66"/>
                        <a:pt x="96" y="64"/>
                        <a:pt x="101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08" y="52"/>
                        <a:pt x="108" y="52"/>
                        <a:pt x="108" y="52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84" y="52"/>
                        <a:pt x="80" y="58"/>
                        <a:pt x="80" y="68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0" y="124"/>
                        <a:pt x="80" y="124"/>
                        <a:pt x="80" y="124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96" y="88"/>
                        <a:pt x="96" y="88"/>
                        <a:pt x="96" y="88"/>
                      </a:cubicBezTo>
                      <a:cubicBezTo>
                        <a:pt x="107" y="88"/>
                        <a:pt x="107" y="88"/>
                        <a:pt x="107" y="88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lnTo>
                        <a:pt x="96" y="69"/>
                      </a:lnTo>
                      <a:close/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 269">
                  <a:extLst>
                    <a:ext uri="{FF2B5EF4-FFF2-40B4-BE49-F238E27FC236}">
                      <a16:creationId xmlns:a16="http://schemas.microsoft.com/office/drawing/2014/main" id="{96559DB8-C23A-4357-B717-C9083D41F7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96078" y="6662909"/>
                  <a:ext cx="516820" cy="528301"/>
                </a:xfrm>
                <a:custGeom>
                  <a:avLst/>
                  <a:gdLst>
                    <a:gd name="T0" fmla="*/ 64 w 176"/>
                    <a:gd name="T1" fmla="*/ 56 h 176"/>
                    <a:gd name="T2" fmla="*/ 56 w 176"/>
                    <a:gd name="T3" fmla="*/ 64 h 176"/>
                    <a:gd name="T4" fmla="*/ 64 w 176"/>
                    <a:gd name="T5" fmla="*/ 72 h 176"/>
                    <a:gd name="T6" fmla="*/ 72 w 176"/>
                    <a:gd name="T7" fmla="*/ 64 h 176"/>
                    <a:gd name="T8" fmla="*/ 64 w 176"/>
                    <a:gd name="T9" fmla="*/ 56 h 176"/>
                    <a:gd name="T10" fmla="*/ 56 w 176"/>
                    <a:gd name="T11" fmla="*/ 120 h 176"/>
                    <a:gd name="T12" fmla="*/ 72 w 176"/>
                    <a:gd name="T13" fmla="*/ 120 h 176"/>
                    <a:gd name="T14" fmla="*/ 72 w 176"/>
                    <a:gd name="T15" fmla="*/ 76 h 176"/>
                    <a:gd name="T16" fmla="*/ 56 w 176"/>
                    <a:gd name="T17" fmla="*/ 76 h 176"/>
                    <a:gd name="T18" fmla="*/ 56 w 176"/>
                    <a:gd name="T19" fmla="*/ 120 h 176"/>
                    <a:gd name="T20" fmla="*/ 109 w 176"/>
                    <a:gd name="T21" fmla="*/ 76 h 176"/>
                    <a:gd name="T22" fmla="*/ 96 w 176"/>
                    <a:gd name="T23" fmla="*/ 83 h 176"/>
                    <a:gd name="T24" fmla="*/ 96 w 176"/>
                    <a:gd name="T25" fmla="*/ 76 h 176"/>
                    <a:gd name="T26" fmla="*/ 80 w 176"/>
                    <a:gd name="T27" fmla="*/ 76 h 176"/>
                    <a:gd name="T28" fmla="*/ 80 w 176"/>
                    <a:gd name="T29" fmla="*/ 120 h 176"/>
                    <a:gd name="T30" fmla="*/ 96 w 176"/>
                    <a:gd name="T31" fmla="*/ 120 h 176"/>
                    <a:gd name="T32" fmla="*/ 96 w 176"/>
                    <a:gd name="T33" fmla="*/ 96 h 176"/>
                    <a:gd name="T34" fmla="*/ 103 w 176"/>
                    <a:gd name="T35" fmla="*/ 88 h 176"/>
                    <a:gd name="T36" fmla="*/ 108 w 176"/>
                    <a:gd name="T37" fmla="*/ 96 h 176"/>
                    <a:gd name="T38" fmla="*/ 108 w 176"/>
                    <a:gd name="T39" fmla="*/ 120 h 176"/>
                    <a:gd name="T40" fmla="*/ 124 w 176"/>
                    <a:gd name="T41" fmla="*/ 120 h 176"/>
                    <a:gd name="T42" fmla="*/ 124 w 176"/>
                    <a:gd name="T43" fmla="*/ 96 h 176"/>
                    <a:gd name="T44" fmla="*/ 109 w 176"/>
                    <a:gd name="T45" fmla="*/ 76 h 176"/>
                    <a:gd name="T46" fmla="*/ 88 w 176"/>
                    <a:gd name="T47" fmla="*/ 0 h 176"/>
                    <a:gd name="T48" fmla="*/ 0 w 176"/>
                    <a:gd name="T49" fmla="*/ 88 h 176"/>
                    <a:gd name="T50" fmla="*/ 88 w 176"/>
                    <a:gd name="T51" fmla="*/ 176 h 176"/>
                    <a:gd name="T52" fmla="*/ 176 w 176"/>
                    <a:gd name="T53" fmla="*/ 88 h 176"/>
                    <a:gd name="T54" fmla="*/ 88 w 176"/>
                    <a:gd name="T55" fmla="*/ 0 h 176"/>
                    <a:gd name="T56" fmla="*/ 88 w 176"/>
                    <a:gd name="T57" fmla="*/ 168 h 176"/>
                    <a:gd name="T58" fmla="*/ 8 w 176"/>
                    <a:gd name="T59" fmla="*/ 88 h 176"/>
                    <a:gd name="T60" fmla="*/ 88 w 176"/>
                    <a:gd name="T61" fmla="*/ 8 h 176"/>
                    <a:gd name="T62" fmla="*/ 168 w 176"/>
                    <a:gd name="T63" fmla="*/ 88 h 176"/>
                    <a:gd name="T64" fmla="*/ 88 w 176"/>
                    <a:gd name="T65" fmla="*/ 16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6" h="176">
                      <a:moveTo>
                        <a:pt x="64" y="56"/>
                      </a:moveTo>
                      <a:cubicBezTo>
                        <a:pt x="60" y="56"/>
                        <a:pt x="56" y="60"/>
                        <a:pt x="56" y="64"/>
                      </a:cubicBezTo>
                      <a:cubicBezTo>
                        <a:pt x="56" y="68"/>
                        <a:pt x="60" y="72"/>
                        <a:pt x="64" y="72"/>
                      </a:cubicBezTo>
                      <a:cubicBezTo>
                        <a:pt x="68" y="72"/>
                        <a:pt x="72" y="68"/>
                        <a:pt x="72" y="64"/>
                      </a:cubicBezTo>
                      <a:cubicBezTo>
                        <a:pt x="72" y="60"/>
                        <a:pt x="68" y="56"/>
                        <a:pt x="64" y="56"/>
                      </a:cubicBezTo>
                      <a:moveTo>
                        <a:pt x="56" y="120"/>
                      </a:moveTo>
                      <a:cubicBezTo>
                        <a:pt x="72" y="120"/>
                        <a:pt x="72" y="120"/>
                        <a:pt x="72" y="120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56" y="76"/>
                        <a:pt x="56" y="76"/>
                        <a:pt x="56" y="76"/>
                      </a:cubicBezTo>
                      <a:lnTo>
                        <a:pt x="56" y="120"/>
                      </a:lnTo>
                      <a:close/>
                      <a:moveTo>
                        <a:pt x="109" y="76"/>
                      </a:moveTo>
                      <a:cubicBezTo>
                        <a:pt x="98" y="76"/>
                        <a:pt x="96" y="83"/>
                        <a:pt x="96" y="83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80" y="120"/>
                        <a:pt x="80" y="120"/>
                        <a:pt x="80" y="120"/>
                      </a:cubicBezTo>
                      <a:cubicBezTo>
                        <a:pt x="96" y="120"/>
                        <a:pt x="96" y="120"/>
                        <a:pt x="96" y="120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6" y="96"/>
                        <a:pt x="96" y="88"/>
                        <a:pt x="103" y="88"/>
                      </a:cubicBezTo>
                      <a:cubicBezTo>
                        <a:pt x="107" y="88"/>
                        <a:pt x="108" y="92"/>
                        <a:pt x="108" y="96"/>
                      </a:cubicBezTo>
                      <a:cubicBezTo>
                        <a:pt x="108" y="120"/>
                        <a:pt x="108" y="120"/>
                        <a:pt x="108" y="120"/>
                      </a:cubicBezTo>
                      <a:cubicBezTo>
                        <a:pt x="124" y="120"/>
                        <a:pt x="124" y="120"/>
                        <a:pt x="124" y="120"/>
                      </a:cubicBezTo>
                      <a:cubicBezTo>
                        <a:pt x="124" y="96"/>
                        <a:pt x="124" y="96"/>
                        <a:pt x="124" y="96"/>
                      </a:cubicBezTo>
                      <a:cubicBezTo>
                        <a:pt x="124" y="83"/>
                        <a:pt x="119" y="76"/>
                        <a:pt x="109" y="76"/>
                      </a:cubicBezTo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3716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id="{EE0419B5-BC5D-4A45-ADFC-4AA6315DF77C}"/>
                  </a:ext>
                </a:extLst>
              </p:cNvPr>
              <p:cNvSpPr txBox="1"/>
              <p:nvPr/>
            </p:nvSpPr>
            <p:spPr>
              <a:xfrm>
                <a:off x="1859242" y="5309175"/>
                <a:ext cx="2895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C2229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Bruno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A86FF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Brito</a:t>
                </a:r>
                <a:endParaRPr kumimoji="0" lang="uk-UA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B5C83A84-2D0A-4A0D-9B45-67FA74855C4F}"/>
                  </a:ext>
                </a:extLst>
              </p:cNvPr>
              <p:cNvSpPr txBox="1"/>
              <p:nvPr/>
            </p:nvSpPr>
            <p:spPr>
              <a:xfrm>
                <a:off x="1818406" y="6130192"/>
                <a:ext cx="2900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Microsoft MVP</a:t>
                </a:r>
                <a:b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</a:b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  <a:ea typeface="+mn-ea"/>
                    <a:cs typeface="+mn-cs"/>
                  </a:rPr>
                  <a:t>Software craftsmanship</a:t>
                </a:r>
                <a:endParaRPr kumimoji="0" lang="uk-U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58591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endParaRPr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64C298E-428F-44AD-9A2D-672261C54EF0}"/>
                </a:ext>
              </a:extLst>
            </p:cNvPr>
            <p:cNvSpPr/>
            <p:nvPr/>
          </p:nvSpPr>
          <p:spPr>
            <a:xfrm>
              <a:off x="1709286" y="7185508"/>
              <a:ext cx="146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bhdebrito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9DD1629A-D54C-403F-8A9A-E9A6428E861A}"/>
                </a:ext>
              </a:extLst>
            </p:cNvPr>
            <p:cNvSpPr/>
            <p:nvPr/>
          </p:nvSpPr>
          <p:spPr>
            <a:xfrm>
              <a:off x="1716698" y="7865562"/>
              <a:ext cx="17524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E2641C1-A1D5-4272-A7A3-40D659B0AB9C}"/>
                </a:ext>
              </a:extLst>
            </p:cNvPr>
            <p:cNvSpPr/>
            <p:nvPr/>
          </p:nvSpPr>
          <p:spPr>
            <a:xfrm>
              <a:off x="1717419" y="8656094"/>
              <a:ext cx="17331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C2229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graphicFrame>
          <p:nvGraphicFramePr>
            <p:cNvPr id="50" name="Objeto 49">
              <a:extLst>
                <a:ext uri="{FF2B5EF4-FFF2-40B4-BE49-F238E27FC236}">
                  <a16:creationId xmlns:a16="http://schemas.microsoft.com/office/drawing/2014/main" id="{86F09514-36E6-413D-8D6B-49AD905714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9003" y="8624404"/>
            <a:ext cx="557696" cy="557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0" r:id="rId5" imgW="7034760" imgH="7034760" progId="">
                    <p:embed/>
                  </p:oleObj>
                </mc:Choice>
                <mc:Fallback>
                  <p:oleObj r:id="rId5" imgW="7034760" imgH="7034760" progId="">
                    <p:embed/>
                    <p:pic>
                      <p:nvPicPr>
                        <p:cNvPr id="50" name="Objeto 49">
                          <a:extLst>
                            <a:ext uri="{FF2B5EF4-FFF2-40B4-BE49-F238E27FC236}">
                              <a16:creationId xmlns:a16="http://schemas.microsoft.com/office/drawing/2014/main" id="{86F09514-36E6-413D-8D6B-49AD905714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9003" y="8624404"/>
                          <a:ext cx="557696" cy="5576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5" name="Imagem 1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7187AD63-671C-4F84-AF35-9E19DB104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83" y="5114640"/>
            <a:ext cx="914402" cy="144780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353785D-98AB-41A8-A928-0973D523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22" y="5114640"/>
            <a:ext cx="1000125" cy="1447802"/>
          </a:xfrm>
          <a:prstGeom prst="rect">
            <a:avLst/>
          </a:prstGeom>
        </p:spPr>
      </p:pic>
      <p:pic>
        <p:nvPicPr>
          <p:cNvPr id="1031" name="Picture 7" descr="OAuth – Wikipédia, a enciclopédia livre">
            <a:extLst>
              <a:ext uri="{FF2B5EF4-FFF2-40B4-BE49-F238E27FC236}">
                <a16:creationId xmlns:a16="http://schemas.microsoft.com/office/drawing/2014/main" id="{471B5C43-3FDC-444B-ABD2-D4B83083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60" y="5058732"/>
            <a:ext cx="1663539" cy="16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1233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1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Imagem 23" descr="Uma imagem contendo relógio&#10;&#10;Descrição gerada automaticamente">
            <a:extLst>
              <a:ext uri="{FF2B5EF4-FFF2-40B4-BE49-F238E27FC236}">
                <a16:creationId xmlns:a16="http://schemas.microsoft.com/office/drawing/2014/main" id="{3BDA9142-69F0-4BE3-A0EC-02D9B763CE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" t="-1738" r="4314" b="-31367"/>
          <a:stretch/>
        </p:blipFill>
        <p:spPr>
          <a:xfrm>
            <a:off x="9196834" y="1564275"/>
            <a:ext cx="2172318" cy="3286193"/>
          </a:xfrm>
          <a:noFill/>
          <a:ln>
            <a:solidFill>
              <a:schemeClr val="tx1"/>
            </a:solidFill>
          </a:ln>
        </p:spPr>
      </p:pic>
      <p:pic>
        <p:nvPicPr>
          <p:cNvPr id="16" name="Espaço Reservado para Imagem 15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1482EF13-2FA3-4D41-A631-5561C98976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3" t="119" r="-3993" b="-38344"/>
          <a:stretch/>
        </p:blipFill>
        <p:spPr>
          <a:xfrm>
            <a:off x="6415345" y="1564274"/>
            <a:ext cx="2172318" cy="3286193"/>
          </a:xfrm>
          <a:noFill/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67B295-D645-4CE9-AB27-76B38EF9C7F6}"/>
              </a:ext>
            </a:extLst>
          </p:cNvPr>
          <p:cNvGrpSpPr/>
          <p:nvPr/>
        </p:nvGrpSpPr>
        <p:grpSpPr>
          <a:xfrm>
            <a:off x="6406084" y="4006833"/>
            <a:ext cx="2172317" cy="1252460"/>
            <a:chOff x="6406084" y="4006833"/>
            <a:chExt cx="2172317" cy="1252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488913-F181-4269-894D-617104E9B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6084" y="4006833"/>
              <a:ext cx="2172317" cy="843635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D9665F5-42BD-462D-8688-D989BA9E3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084" y="4850468"/>
              <a:ext cx="1084426" cy="408825"/>
            </a:xfrm>
            <a:custGeom>
              <a:avLst/>
              <a:gdLst>
                <a:gd name="T0" fmla="*/ 0 w 626"/>
                <a:gd name="T1" fmla="*/ 0 h 236"/>
                <a:gd name="T2" fmla="*/ 626 w 626"/>
                <a:gd name="T3" fmla="*/ 236 h 236"/>
                <a:gd name="T4" fmla="*/ 446 w 626"/>
                <a:gd name="T5" fmla="*/ 0 h 236"/>
                <a:gd name="T6" fmla="*/ 0 w 626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6" h="236">
                  <a:moveTo>
                    <a:pt x="0" y="0"/>
                  </a:moveTo>
                  <a:lnTo>
                    <a:pt x="626" y="236"/>
                  </a:lnTo>
                  <a:lnTo>
                    <a:pt x="4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DAC910E-A43C-4383-8D34-673C79363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269" y="5564180"/>
            <a:ext cx="625364" cy="627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d-ID" sz="2000" spc="600" dirty="0">
                <a:solidFill>
                  <a:schemeClr val="bg1"/>
                </a:solidFill>
                <a:latin typeface="themify" pitchFamily="2" charset="0"/>
              </a:rPr>
              <a:t></a:t>
            </a:r>
            <a:endParaRPr lang="id-ID" sz="2000" dirty="0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269368-2C38-4304-BF64-9C01D33FDDB8}"/>
              </a:ext>
            </a:extLst>
          </p:cNvPr>
          <p:cNvGrpSpPr/>
          <p:nvPr/>
        </p:nvGrpSpPr>
        <p:grpSpPr>
          <a:xfrm>
            <a:off x="9196835" y="4006833"/>
            <a:ext cx="2172317" cy="1252460"/>
            <a:chOff x="9196835" y="4006833"/>
            <a:chExt cx="2172317" cy="12524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7EA83B-ED6B-49A1-9F81-194B3CAE6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6835" y="4006833"/>
              <a:ext cx="2172317" cy="843635"/>
            </a:xfrm>
            <a:prstGeom prst="rect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47B06EB-B4CA-40D8-8D5C-EE543FEA3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6835" y="4850468"/>
              <a:ext cx="1087891" cy="408825"/>
            </a:xfrm>
            <a:custGeom>
              <a:avLst/>
              <a:gdLst>
                <a:gd name="T0" fmla="*/ 0 w 628"/>
                <a:gd name="T1" fmla="*/ 0 h 236"/>
                <a:gd name="T2" fmla="*/ 628 w 628"/>
                <a:gd name="T3" fmla="*/ 236 h 236"/>
                <a:gd name="T4" fmla="*/ 448 w 628"/>
                <a:gd name="T5" fmla="*/ 0 h 236"/>
                <a:gd name="T6" fmla="*/ 0 w 628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8" h="236">
                  <a:moveTo>
                    <a:pt x="0" y="0"/>
                  </a:moveTo>
                  <a:lnTo>
                    <a:pt x="628" y="236"/>
                  </a:lnTo>
                  <a:lnTo>
                    <a:pt x="4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E5FBCAE9-4721-48AA-9E73-E39EF76DE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1178" y="5564180"/>
            <a:ext cx="625364" cy="627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d-ID" sz="2000" spc="600" dirty="0">
                <a:solidFill>
                  <a:schemeClr val="bg1"/>
                </a:solidFill>
                <a:latin typeface="themify" pitchFamily="2" charset="0"/>
              </a:rPr>
              <a:t></a:t>
            </a:r>
            <a:endParaRPr lang="id-ID" sz="2000" dirty="0">
              <a:solidFill>
                <a:srgbClr val="1C2229"/>
              </a:solidFill>
              <a:latin typeface="Lato Light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8AF6E1-D8B3-42CB-BB0C-78FFD0E1BA09}"/>
              </a:ext>
            </a:extLst>
          </p:cNvPr>
          <p:cNvSpPr txBox="1"/>
          <p:nvPr/>
        </p:nvSpPr>
        <p:spPr>
          <a:xfrm>
            <a:off x="1778620" y="2080180"/>
            <a:ext cx="2965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Raleway ExtraBold" panose="020B0903030101060003" pitchFamily="34" charset="0"/>
                <a:ea typeface="+mn-ea"/>
                <a:cs typeface="+mn-cs"/>
              </a:rPr>
              <a:t>IdentityServer4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ExtraBold" panose="020B0903030101060003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CF08AF-8B46-4157-B754-4AE973FDEE87}"/>
              </a:ext>
            </a:extLst>
          </p:cNvPr>
          <p:cNvSpPr txBox="1"/>
          <p:nvPr/>
        </p:nvSpPr>
        <p:spPr>
          <a:xfrm>
            <a:off x="1923898" y="2603400"/>
            <a:ext cx="2675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1C2229"/>
                </a:solidFill>
                <a:latin typeface="Raleway Light" panose="020B0403030101060003" pitchFamily="34" charset="0"/>
              </a:rPr>
              <a:t>OAuth 2.0 &amp; </a:t>
            </a:r>
            <a:r>
              <a:rPr lang="en-US" sz="1400" dirty="0" err="1">
                <a:solidFill>
                  <a:srgbClr val="1C2229"/>
                </a:solidFill>
                <a:latin typeface="Raleway Light" panose="020B0403030101060003" pitchFamily="34" charset="0"/>
              </a:rPr>
              <a:t>OpenId</a:t>
            </a:r>
            <a:r>
              <a:rPr lang="en-US" sz="1400" dirty="0">
                <a:solidFill>
                  <a:srgbClr val="1C2229"/>
                </a:solidFill>
                <a:latin typeface="Raleway Light" panose="020B0403030101060003" pitchFamily="34" charset="0"/>
              </a:rPr>
              <a:t> Connect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1C2229"/>
              </a:solidFill>
              <a:effectLst/>
              <a:uLnTx/>
              <a:uFillTx/>
              <a:latin typeface="Raleway Light" panose="020B0403030101060003" pitchFamily="34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130788-ECBF-4733-8EE5-8FD004A0F519}"/>
              </a:ext>
            </a:extLst>
          </p:cNvPr>
          <p:cNvSpPr txBox="1"/>
          <p:nvPr/>
        </p:nvSpPr>
        <p:spPr>
          <a:xfrm>
            <a:off x="1778620" y="3380720"/>
            <a:ext cx="2965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C2229"/>
                </a:solidFill>
                <a:effectLst/>
                <a:uLnTx/>
                <a:uFillTx/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ASP.NET Identity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>
                <a:solidFill>
                  <a:srgbClr val="1C2229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Active Directory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>
                <a:solidFill>
                  <a:srgbClr val="1C2229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MongoDB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29D725-F370-4C58-85B8-A78358A58BDC}"/>
              </a:ext>
            </a:extLst>
          </p:cNvPr>
          <p:cNvSpPr txBox="1"/>
          <p:nvPr/>
        </p:nvSpPr>
        <p:spPr>
          <a:xfrm>
            <a:off x="6672284" y="4191498"/>
            <a:ext cx="1636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Autenticação</a:t>
            </a:r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29C97-DCE0-4419-9A5C-D029ABF54F02}"/>
              </a:ext>
            </a:extLst>
          </p:cNvPr>
          <p:cNvSpPr txBox="1"/>
          <p:nvPr/>
        </p:nvSpPr>
        <p:spPr>
          <a:xfrm>
            <a:off x="9464767" y="4191498"/>
            <a:ext cx="1636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Autorização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0CA6F9-B069-4C67-BFA1-757F14C7C979}"/>
              </a:ext>
            </a:extLst>
          </p:cNvPr>
          <p:cNvSpPr/>
          <p:nvPr/>
        </p:nvSpPr>
        <p:spPr>
          <a:xfrm>
            <a:off x="1338284" y="1564275"/>
            <a:ext cx="3556000" cy="3729450"/>
          </a:xfrm>
          <a:prstGeom prst="rect">
            <a:avLst/>
          </a:prstGeom>
          <a:noFill/>
          <a:ln w="5715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3515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5" grpId="0"/>
      <p:bldP spid="26" grpId="0"/>
      <p:bldP spid="27" grpId="0"/>
      <p:bldP spid="28" grpId="0"/>
      <p:bldP spid="29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D7ED55AE-7EBF-4023-B8AF-F4A68B1CCD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1645920" y="0"/>
            <a:ext cx="12192000" cy="6858000"/>
          </a:xfrm>
        </p:spPr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0A0372B7-3CA8-4AAB-9971-AD83D1D09929}"/>
              </a:ext>
            </a:extLst>
          </p:cNvPr>
          <p:cNvSpPr>
            <a:spLocks/>
          </p:cNvSpPr>
          <p:nvPr/>
        </p:nvSpPr>
        <p:spPr bwMode="auto">
          <a:xfrm>
            <a:off x="6849176" y="1247827"/>
            <a:ext cx="5067112" cy="5068664"/>
          </a:xfrm>
          <a:custGeom>
            <a:avLst/>
            <a:gdLst>
              <a:gd name="T0" fmla="*/ 915 w 971"/>
              <a:gd name="T1" fmla="*/ 314 h 971"/>
              <a:gd name="T2" fmla="*/ 400 w 971"/>
              <a:gd name="T3" fmla="*/ 56 h 971"/>
              <a:gd name="T4" fmla="*/ 58 w 971"/>
              <a:gd name="T5" fmla="*/ 518 h 971"/>
              <a:gd name="T6" fmla="*/ 604 w 971"/>
              <a:gd name="T7" fmla="*/ 913 h 971"/>
              <a:gd name="T8" fmla="*/ 915 w 971"/>
              <a:gd name="T9" fmla="*/ 314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1" h="971">
                <a:moveTo>
                  <a:pt x="915" y="314"/>
                </a:moveTo>
                <a:cubicBezTo>
                  <a:pt x="859" y="76"/>
                  <a:pt x="641" y="0"/>
                  <a:pt x="400" y="56"/>
                </a:cubicBezTo>
                <a:cubicBezTo>
                  <a:pt x="160" y="114"/>
                  <a:pt x="0" y="281"/>
                  <a:pt x="58" y="518"/>
                </a:cubicBezTo>
                <a:cubicBezTo>
                  <a:pt x="113" y="754"/>
                  <a:pt x="364" y="971"/>
                  <a:pt x="604" y="913"/>
                </a:cubicBezTo>
                <a:cubicBezTo>
                  <a:pt x="845" y="856"/>
                  <a:pt x="971" y="550"/>
                  <a:pt x="915" y="314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BE3E1D0-5DA4-4A16-8978-C06A623D0135}"/>
              </a:ext>
            </a:extLst>
          </p:cNvPr>
          <p:cNvSpPr>
            <a:spLocks/>
          </p:cNvSpPr>
          <p:nvPr/>
        </p:nvSpPr>
        <p:spPr bwMode="auto">
          <a:xfrm>
            <a:off x="6294382" y="743315"/>
            <a:ext cx="5299115" cy="5223381"/>
          </a:xfrm>
          <a:custGeom>
            <a:avLst/>
            <a:gdLst>
              <a:gd name="T0" fmla="*/ 815 w 1015"/>
              <a:gd name="T1" fmla="*/ 860 h 1001"/>
              <a:gd name="T2" fmla="*/ 862 w 1015"/>
              <a:gd name="T3" fmla="*/ 287 h 1001"/>
              <a:gd name="T4" fmla="*/ 305 w 1015"/>
              <a:gd name="T5" fmla="*/ 142 h 1001"/>
              <a:gd name="T6" fmla="*/ 144 w 1015"/>
              <a:gd name="T7" fmla="*/ 797 h 1001"/>
              <a:gd name="T8" fmla="*/ 815 w 1015"/>
              <a:gd name="T9" fmla="*/ 860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5" h="1001">
                <a:moveTo>
                  <a:pt x="815" y="860"/>
                </a:moveTo>
                <a:cubicBezTo>
                  <a:pt x="1015" y="719"/>
                  <a:pt x="1005" y="489"/>
                  <a:pt x="862" y="287"/>
                </a:cubicBezTo>
                <a:cubicBezTo>
                  <a:pt x="718" y="85"/>
                  <a:pt x="504" y="0"/>
                  <a:pt x="305" y="142"/>
                </a:cubicBezTo>
                <a:cubicBezTo>
                  <a:pt x="107" y="282"/>
                  <a:pt x="0" y="595"/>
                  <a:pt x="144" y="797"/>
                </a:cubicBezTo>
                <a:cubicBezTo>
                  <a:pt x="287" y="999"/>
                  <a:pt x="618" y="1001"/>
                  <a:pt x="815" y="860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13EBF0E-D435-426F-BFB9-142DD451E1A3}"/>
              </a:ext>
            </a:extLst>
          </p:cNvPr>
          <p:cNvSpPr>
            <a:spLocks/>
          </p:cNvSpPr>
          <p:nvPr/>
        </p:nvSpPr>
        <p:spPr bwMode="auto">
          <a:xfrm>
            <a:off x="6839088" y="487696"/>
            <a:ext cx="5198244" cy="5183020"/>
          </a:xfrm>
          <a:custGeom>
            <a:avLst/>
            <a:gdLst>
              <a:gd name="T0" fmla="*/ 578 w 996"/>
              <a:gd name="T1" fmla="*/ 82 h 993"/>
              <a:gd name="T2" fmla="*/ 82 w 996"/>
              <a:gd name="T3" fmla="*/ 373 h 993"/>
              <a:gd name="T4" fmla="*/ 284 w 996"/>
              <a:gd name="T5" fmla="*/ 912 h 993"/>
              <a:gd name="T6" fmla="*/ 912 w 996"/>
              <a:gd name="T7" fmla="*/ 667 h 993"/>
              <a:gd name="T8" fmla="*/ 578 w 996"/>
              <a:gd name="T9" fmla="*/ 8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6" h="993">
                <a:moveTo>
                  <a:pt x="578" y="82"/>
                </a:moveTo>
                <a:cubicBezTo>
                  <a:pt x="348" y="0"/>
                  <a:pt x="165" y="140"/>
                  <a:pt x="82" y="373"/>
                </a:cubicBezTo>
                <a:cubicBezTo>
                  <a:pt x="0" y="607"/>
                  <a:pt x="54" y="831"/>
                  <a:pt x="284" y="912"/>
                </a:cubicBezTo>
                <a:cubicBezTo>
                  <a:pt x="512" y="993"/>
                  <a:pt x="831" y="901"/>
                  <a:pt x="912" y="667"/>
                </a:cubicBezTo>
                <a:cubicBezTo>
                  <a:pt x="996" y="434"/>
                  <a:pt x="806" y="162"/>
                  <a:pt x="578" y="82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1FE5BB-658A-487C-9F54-3A3065819E72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304313" cy="6858000"/>
          </a:xfrm>
          <a:custGeom>
            <a:avLst/>
            <a:gdLst>
              <a:gd name="connsiteX0" fmla="*/ 0 w 7037468"/>
              <a:gd name="connsiteY0" fmla="*/ 0 h 6858000"/>
              <a:gd name="connsiteX1" fmla="*/ 7037468 w 7037468"/>
              <a:gd name="connsiteY1" fmla="*/ 0 h 6858000"/>
              <a:gd name="connsiteX2" fmla="*/ 5366853 w 7037468"/>
              <a:gd name="connsiteY2" fmla="*/ 3429000 h 6858000"/>
              <a:gd name="connsiteX3" fmla="*/ 7037468 w 7037468"/>
              <a:gd name="connsiteY3" fmla="*/ 6858000 h 6858000"/>
              <a:gd name="connsiteX4" fmla="*/ 0 w 7037468"/>
              <a:gd name="connsiteY4" fmla="*/ 6858000 h 6858000"/>
              <a:gd name="connsiteX5" fmla="*/ 0 w 703746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37468" h="6858000">
                <a:moveTo>
                  <a:pt x="0" y="0"/>
                </a:moveTo>
                <a:cubicBezTo>
                  <a:pt x="0" y="0"/>
                  <a:pt x="0" y="0"/>
                  <a:pt x="7037468" y="0"/>
                </a:cubicBezTo>
                <a:cubicBezTo>
                  <a:pt x="6019437" y="798534"/>
                  <a:pt x="5366853" y="2035479"/>
                  <a:pt x="5366853" y="3429000"/>
                </a:cubicBezTo>
                <a:cubicBezTo>
                  <a:pt x="5366853" y="4822521"/>
                  <a:pt x="6019437" y="6059466"/>
                  <a:pt x="7037468" y="6858000"/>
                </a:cubicBezTo>
                <a:lnTo>
                  <a:pt x="0" y="6858000"/>
                </a:lnTo>
                <a:cubicBezTo>
                  <a:pt x="0" y="6858000"/>
                  <a:pt x="0" y="685800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457200" dist="304800" algn="r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035DD5-22BC-410A-AC30-8150ED8094E2}"/>
              </a:ext>
            </a:extLst>
          </p:cNvPr>
          <p:cNvSpPr txBox="1"/>
          <p:nvPr/>
        </p:nvSpPr>
        <p:spPr>
          <a:xfrm>
            <a:off x="154668" y="96984"/>
            <a:ext cx="3361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 ExtraBold" panose="020B0903030101060003" pitchFamily="34" charset="0"/>
              </a:rPr>
              <a:t>OAuth 2.0</a:t>
            </a:r>
            <a:endParaRPr lang="id-ID" sz="3600" dirty="0">
              <a:latin typeface="Raleway ExtraBold" panose="020B09030301010600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C98447-EE7C-43AC-AAC6-85AFCA1E8C4D}"/>
              </a:ext>
            </a:extLst>
          </p:cNvPr>
          <p:cNvSpPr txBox="1"/>
          <p:nvPr/>
        </p:nvSpPr>
        <p:spPr>
          <a:xfrm>
            <a:off x="154668" y="643691"/>
            <a:ext cx="406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Light" panose="020B0403030101060003" pitchFamily="34" charset="0"/>
              </a:rPr>
              <a:t>Uma </a:t>
            </a:r>
            <a:r>
              <a:rPr lang="en-US" dirty="0" err="1">
                <a:latin typeface="Raleway Light" panose="020B0403030101060003" pitchFamily="34" charset="0"/>
              </a:rPr>
              <a:t>complexa</a:t>
            </a:r>
            <a:r>
              <a:rPr lang="en-US" dirty="0">
                <a:latin typeface="Raleway Light" panose="020B0403030101060003" pitchFamily="34" charset="0"/>
              </a:rPr>
              <a:t> </a:t>
            </a:r>
            <a:r>
              <a:rPr lang="en-US" dirty="0" err="1">
                <a:latin typeface="Raleway Light" panose="020B0403030101060003" pitchFamily="34" charset="0"/>
              </a:rPr>
              <a:t>máquina</a:t>
            </a:r>
            <a:r>
              <a:rPr lang="en-US" dirty="0">
                <a:latin typeface="Raleway Light" panose="020B0403030101060003" pitchFamily="34" charset="0"/>
              </a:rPr>
              <a:t> de Tokens</a:t>
            </a:r>
            <a:endParaRPr lang="id-ID" dirty="0">
              <a:latin typeface="Raleway Light" panose="020B04030301010600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CA7CA3-35C0-449C-BFA0-29D10ECB30A2}"/>
              </a:ext>
            </a:extLst>
          </p:cNvPr>
          <p:cNvGrpSpPr/>
          <p:nvPr/>
        </p:nvGrpSpPr>
        <p:grpSpPr>
          <a:xfrm>
            <a:off x="275712" y="1224712"/>
            <a:ext cx="3399568" cy="523220"/>
            <a:chOff x="7446232" y="3748415"/>
            <a:chExt cx="3399568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31EBAF-8A7E-4676-B7D2-CFD820EB80C7}"/>
                </a:ext>
              </a:extLst>
            </p:cNvPr>
            <p:cNvSpPr txBox="1"/>
            <p:nvPr/>
          </p:nvSpPr>
          <p:spPr>
            <a:xfrm>
              <a:off x="7446232" y="3748415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id-ID" sz="2800" spc="600" dirty="0">
                  <a:latin typeface="themify" pitchFamily="2" charset="0"/>
                </a:rPr>
                <a:t></a:t>
              </a:r>
              <a:endParaRPr lang="id-ID" sz="2800" dirty="0">
                <a:latin typeface="LineAwesome" panose="02000603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E047B8-ED9C-4374-9B35-4CFBE93DA756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Raleway ExtraBold" panose="020B0903030101060003" pitchFamily="34" charset="0"/>
                </a:rPr>
                <a:t>Protocolo</a:t>
              </a:r>
              <a:endParaRPr lang="id-ID" dirty="0">
                <a:latin typeface="Raleway ExtraBold" panose="020B09030301010600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589215-2298-4560-A7E2-7B95B4F49A8F}"/>
              </a:ext>
            </a:extLst>
          </p:cNvPr>
          <p:cNvGrpSpPr/>
          <p:nvPr/>
        </p:nvGrpSpPr>
        <p:grpSpPr>
          <a:xfrm>
            <a:off x="287473" y="1726286"/>
            <a:ext cx="3399568" cy="579582"/>
            <a:chOff x="7446232" y="3748415"/>
            <a:chExt cx="3399568" cy="5795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EE0140-ECB5-408B-87CF-E833B05FC52E}"/>
                </a:ext>
              </a:extLst>
            </p:cNvPr>
            <p:cNvSpPr txBox="1"/>
            <p:nvPr/>
          </p:nvSpPr>
          <p:spPr>
            <a:xfrm>
              <a:off x="7446232" y="3748415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id-ID" sz="2800" spc="600" dirty="0">
                  <a:latin typeface="themify" pitchFamily="2" charset="0"/>
                </a:rPr>
                <a:t></a:t>
              </a:r>
              <a:endParaRPr lang="id-ID" sz="2800" dirty="0">
                <a:latin typeface="LineAwesome" panose="02000603000000000000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56C861-B376-4094-9B05-935F646441CB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aleway ExtraBold" panose="020B0903030101060003" pitchFamily="34" charset="0"/>
                </a:rPr>
                <a:t>Bearer Tokens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Raleway ExtraBold" panose="020B0903030101060003" pitchFamily="34" charset="0"/>
                </a:rPr>
                <a:t>(JWT </a:t>
              </a:r>
              <a:r>
                <a:rPr lang="en-US" sz="1100" dirty="0" err="1">
                  <a:latin typeface="Raleway ExtraBold" panose="020B0903030101060003" pitchFamily="34" charset="0"/>
                </a:rPr>
                <a:t>ou</a:t>
              </a:r>
              <a:r>
                <a:rPr lang="en-US" sz="1100" dirty="0">
                  <a:latin typeface="Raleway ExtraBold" panose="020B0903030101060003" pitchFamily="34" charset="0"/>
                </a:rPr>
                <a:t> Ref Tokens)</a:t>
              </a:r>
              <a:endParaRPr lang="id-ID" sz="1100" dirty="0">
                <a:latin typeface="Raleway ExtraBold" panose="020B0903030101060003" pitchFamily="34" charset="0"/>
              </a:endParaRP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EC39EE-15E0-4CC5-9733-936FEC0DE584}"/>
              </a:ext>
            </a:extLst>
          </p:cNvPr>
          <p:cNvSpPr txBox="1"/>
          <p:nvPr/>
        </p:nvSpPr>
        <p:spPr>
          <a:xfrm>
            <a:off x="797400" y="2470205"/>
            <a:ext cx="4059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Owner (</a:t>
            </a:r>
            <a:r>
              <a:rPr lang="en-US" dirty="0" err="1"/>
              <a:t>Você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 Server</a:t>
            </a:r>
          </a:p>
          <a:p>
            <a:endParaRPr lang="en-US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998A47C-09C5-4778-86ED-03F04725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00" y="4218137"/>
            <a:ext cx="4439540" cy="21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9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FC4A7258-F742-4C04-9908-D135436F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Ataque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chora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FF6482-5918-40FB-AB17-0702621ED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Infra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estrutura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 descr="Cyber hacker icon simple style Royalty Free Vector Image">
            <a:extLst>
              <a:ext uri="{FF2B5EF4-FFF2-40B4-BE49-F238E27FC236}">
                <a16:creationId xmlns:a16="http://schemas.microsoft.com/office/drawing/2014/main" id="{D14AA019-F729-4506-A6AB-3BD439EEE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7386" r="3078" b="7386"/>
          <a:stretch/>
        </p:blipFill>
        <p:spPr bwMode="auto">
          <a:xfrm>
            <a:off x="196434" y="2398780"/>
            <a:ext cx="1283530" cy="13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F557D31-8D9D-4654-AD65-DAF19BCEE297}"/>
              </a:ext>
            </a:extLst>
          </p:cNvPr>
          <p:cNvSpPr txBox="1"/>
          <p:nvPr/>
        </p:nvSpPr>
        <p:spPr>
          <a:xfrm>
            <a:off x="1479964" y="2700471"/>
            <a:ext cx="2093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Mitm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Modificar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trafêgo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6FBB7B6-D6FC-45CC-BD3C-FC548888AA0E}"/>
              </a:ext>
            </a:extLst>
          </p:cNvPr>
          <p:cNvSpPr txBox="1"/>
          <p:nvPr/>
        </p:nvSpPr>
        <p:spPr>
          <a:xfrm>
            <a:off x="9503041" y="2268913"/>
            <a:ext cx="2093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Sem TLS</a:t>
            </a:r>
          </a:p>
          <a:p>
            <a:r>
              <a:rPr lang="en-US" dirty="0">
                <a:solidFill>
                  <a:srgbClr val="FF0000"/>
                </a:solidFill>
              </a:rPr>
              <a:t>DNS</a:t>
            </a:r>
          </a:p>
        </p:txBody>
      </p:sp>
      <p:pic>
        <p:nvPicPr>
          <p:cNvPr id="4100" name="Picture 4" descr="Wireless network icon computer networks black Vector Image">
            <a:extLst>
              <a:ext uri="{FF2B5EF4-FFF2-40B4-BE49-F238E27FC236}">
                <a16:creationId xmlns:a16="http://schemas.microsoft.com/office/drawing/2014/main" id="{AC7FE733-7A6D-43BA-B5F5-AB8D052E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" b="7998"/>
          <a:stretch/>
        </p:blipFill>
        <p:spPr bwMode="auto">
          <a:xfrm>
            <a:off x="10262551" y="1880361"/>
            <a:ext cx="1445188" cy="146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3D2A8E9-06B3-49CA-B933-C36DF86E15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0839" y="2803613"/>
            <a:ext cx="7340837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FC4A7258-F742-4C04-9908-D135436F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Ataque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FF6482-5918-40FB-AB17-0702621ED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Dev’s</a:t>
            </a:r>
          </a:p>
        </p:txBody>
      </p:sp>
      <p:pic>
        <p:nvPicPr>
          <p:cNvPr id="4098" name="Picture 2" descr="Cyber hacker icon simple style Royalty Free Vector Image">
            <a:extLst>
              <a:ext uri="{FF2B5EF4-FFF2-40B4-BE49-F238E27FC236}">
                <a16:creationId xmlns:a16="http://schemas.microsoft.com/office/drawing/2014/main" id="{D14AA019-F729-4506-A6AB-3BD439EEE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7386" r="3078" b="7386"/>
          <a:stretch/>
        </p:blipFill>
        <p:spPr bwMode="auto">
          <a:xfrm>
            <a:off x="196434" y="2398780"/>
            <a:ext cx="1283530" cy="13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F557D31-8D9D-4654-AD65-DAF19BCEE297}"/>
              </a:ext>
            </a:extLst>
          </p:cNvPr>
          <p:cNvSpPr txBox="1"/>
          <p:nvPr/>
        </p:nvSpPr>
        <p:spPr>
          <a:xfrm>
            <a:off x="1479964" y="2700471"/>
            <a:ext cx="2093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Consegue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acessos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indevido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6FBB7B6-D6FC-45CC-BD3C-FC548888AA0E}"/>
              </a:ext>
            </a:extLst>
          </p:cNvPr>
          <p:cNvSpPr txBox="1"/>
          <p:nvPr/>
        </p:nvSpPr>
        <p:spPr>
          <a:xfrm>
            <a:off x="8765390" y="2354235"/>
            <a:ext cx="2093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Client</a:t>
            </a:r>
          </a:p>
          <a:p>
            <a:r>
              <a:rPr lang="en-US" dirty="0">
                <a:solidFill>
                  <a:srgbClr val="FF0000"/>
                </a:solidFill>
              </a:rPr>
              <a:t>API</a:t>
            </a:r>
          </a:p>
          <a:p>
            <a:r>
              <a:rPr lang="en-US" dirty="0" err="1">
                <a:solidFill>
                  <a:srgbClr val="FF0000"/>
                </a:solidFill>
              </a:rPr>
              <a:t>AuthServer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Imagem 3" descr="Uma imagem contendo luz&#10;&#10;Descrição gerada automaticamente">
            <a:extLst>
              <a:ext uri="{FF2B5EF4-FFF2-40B4-BE49-F238E27FC236}">
                <a16:creationId xmlns:a16="http://schemas.microsoft.com/office/drawing/2014/main" id="{5EDEF821-FA0A-4274-AE75-CA389B1F1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459" y="2354235"/>
            <a:ext cx="1475301" cy="147530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8BEF9B7-0280-423D-A85E-E7DC2F7E17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0839" y="2803613"/>
            <a:ext cx="7340837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9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FC4A7258-F742-4C04-9908-D135436F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Ataque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DFF6482-5918-40FB-AB17-0702621ED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Misconfiguration</a:t>
            </a:r>
          </a:p>
        </p:txBody>
      </p:sp>
      <p:pic>
        <p:nvPicPr>
          <p:cNvPr id="4098" name="Picture 2" descr="Cyber hacker icon simple style Royalty Free Vector Image">
            <a:extLst>
              <a:ext uri="{FF2B5EF4-FFF2-40B4-BE49-F238E27FC236}">
                <a16:creationId xmlns:a16="http://schemas.microsoft.com/office/drawing/2014/main" id="{D14AA019-F729-4506-A6AB-3BD439EEE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7386" r="3078" b="7386"/>
          <a:stretch/>
        </p:blipFill>
        <p:spPr bwMode="auto">
          <a:xfrm>
            <a:off x="196434" y="2398780"/>
            <a:ext cx="1283530" cy="138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F557D31-8D9D-4654-AD65-DAF19BCEE297}"/>
              </a:ext>
            </a:extLst>
          </p:cNvPr>
          <p:cNvSpPr txBox="1"/>
          <p:nvPr/>
        </p:nvSpPr>
        <p:spPr>
          <a:xfrm>
            <a:off x="1479964" y="2700471"/>
            <a:ext cx="2093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Pode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ler</a:t>
            </a:r>
            <a:r>
              <a:rPr lang="en-US" dirty="0">
                <a:solidFill>
                  <a:srgbClr val="FF0000"/>
                </a:solidFill>
              </a:rPr>
              <a:t>, mas </a:t>
            </a:r>
            <a:r>
              <a:rPr lang="en-US" dirty="0" err="1">
                <a:solidFill>
                  <a:srgbClr val="FF0000"/>
                </a:solidFill>
              </a:rPr>
              <a:t>não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modificar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6FBB7B6-D6FC-45CC-BD3C-FC548888AA0E}"/>
              </a:ext>
            </a:extLst>
          </p:cNvPr>
          <p:cNvSpPr txBox="1"/>
          <p:nvPr/>
        </p:nvSpPr>
        <p:spPr>
          <a:xfrm>
            <a:off x="7340838" y="1926450"/>
            <a:ext cx="3082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Open Redirector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Interceptar</a:t>
            </a:r>
            <a:r>
              <a:rPr lang="en-US" dirty="0">
                <a:solidFill>
                  <a:srgbClr val="FF0000"/>
                </a:solidFill>
              </a:rPr>
              <a:t> App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Roubar</a:t>
            </a:r>
            <a:r>
              <a:rPr lang="en-US" dirty="0">
                <a:solidFill>
                  <a:srgbClr val="FF0000"/>
                </a:solidFill>
              </a:rPr>
              <a:t> 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Browser history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Proxy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log</a:t>
            </a:r>
          </a:p>
        </p:txBody>
      </p:sp>
      <p:pic>
        <p:nvPicPr>
          <p:cNvPr id="4" name="Imagem 3" descr="Uma imagem contendo luz&#10;&#10;Descrição gerada automaticamente">
            <a:extLst>
              <a:ext uri="{FF2B5EF4-FFF2-40B4-BE49-F238E27FC236}">
                <a16:creationId xmlns:a16="http://schemas.microsoft.com/office/drawing/2014/main" id="{5EDEF821-FA0A-4274-AE75-CA389B1F1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459" y="2354235"/>
            <a:ext cx="1475301" cy="147530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8BEF9B7-0280-423D-A85E-E7DC2F7E17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0839" y="2803613"/>
            <a:ext cx="7340837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0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Copo de café&#10;&#10;Descrição gerada automaticamente">
            <a:extLst>
              <a:ext uri="{FF2B5EF4-FFF2-40B4-BE49-F238E27FC236}">
                <a16:creationId xmlns:a16="http://schemas.microsoft.com/office/drawing/2014/main" id="{737F54C8-1B4A-4881-A2E2-4D2B17146A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9" b="13039"/>
          <a:stretch>
            <a:fillRect/>
          </a:stretch>
        </p:blipFill>
        <p:spPr/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F412CE2-4F67-4BB6-A3A3-6B7B76E22650}"/>
              </a:ext>
            </a:extLst>
          </p:cNvPr>
          <p:cNvSpPr>
            <a:spLocks/>
          </p:cNvSpPr>
          <p:nvPr/>
        </p:nvSpPr>
        <p:spPr bwMode="auto">
          <a:xfrm>
            <a:off x="10124318" y="575773"/>
            <a:ext cx="1592670" cy="1750564"/>
          </a:xfrm>
          <a:custGeom>
            <a:avLst/>
            <a:gdLst>
              <a:gd name="connsiteX0" fmla="*/ 1315124 w 1592670"/>
              <a:gd name="connsiteY0" fmla="*/ 25 h 1750564"/>
              <a:gd name="connsiteX1" fmla="*/ 1592670 w 1592670"/>
              <a:gd name="connsiteY1" fmla="*/ 280087 h 1750564"/>
              <a:gd name="connsiteX2" fmla="*/ 1592670 w 1592670"/>
              <a:gd name="connsiteY2" fmla="*/ 1463352 h 1750564"/>
              <a:gd name="connsiteX3" fmla="*/ 1167958 w 1592670"/>
              <a:gd name="connsiteY3" fmla="*/ 1713338 h 1750564"/>
              <a:gd name="connsiteX4" fmla="*/ 143652 w 1592670"/>
              <a:gd name="connsiteY4" fmla="*/ 1113372 h 1750564"/>
              <a:gd name="connsiteX5" fmla="*/ 143652 w 1592670"/>
              <a:gd name="connsiteY5" fmla="*/ 630067 h 1750564"/>
              <a:gd name="connsiteX6" fmla="*/ 1167958 w 1592670"/>
              <a:gd name="connsiteY6" fmla="*/ 38434 h 1750564"/>
              <a:gd name="connsiteX7" fmla="*/ 1315124 w 1592670"/>
              <a:gd name="connsiteY7" fmla="*/ 25 h 175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2670" h="1750564">
                <a:moveTo>
                  <a:pt x="1315124" y="25"/>
                </a:moveTo>
                <a:cubicBezTo>
                  <a:pt x="1461509" y="1978"/>
                  <a:pt x="1592670" y="117596"/>
                  <a:pt x="1592670" y="280087"/>
                </a:cubicBezTo>
                <a:cubicBezTo>
                  <a:pt x="1592670" y="280087"/>
                  <a:pt x="1592670" y="280087"/>
                  <a:pt x="1592670" y="1463352"/>
                </a:cubicBezTo>
                <a:cubicBezTo>
                  <a:pt x="1592670" y="1680007"/>
                  <a:pt x="1359495" y="1821665"/>
                  <a:pt x="1167958" y="1713338"/>
                </a:cubicBezTo>
                <a:cubicBezTo>
                  <a:pt x="1167958" y="1713338"/>
                  <a:pt x="1167958" y="1713338"/>
                  <a:pt x="143652" y="1113372"/>
                </a:cubicBezTo>
                <a:cubicBezTo>
                  <a:pt x="-47885" y="1005045"/>
                  <a:pt x="-47885" y="738394"/>
                  <a:pt x="143652" y="630067"/>
                </a:cubicBezTo>
                <a:cubicBezTo>
                  <a:pt x="143652" y="630067"/>
                  <a:pt x="143652" y="630067"/>
                  <a:pt x="1167958" y="38434"/>
                </a:cubicBezTo>
                <a:cubicBezTo>
                  <a:pt x="1215842" y="11352"/>
                  <a:pt x="1266329" y="-626"/>
                  <a:pt x="1315124" y="2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890000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79191B-6449-405C-A7A7-5FB5AF45AF7A}"/>
              </a:ext>
            </a:extLst>
          </p:cNvPr>
          <p:cNvSpPr txBox="1"/>
          <p:nvPr/>
        </p:nvSpPr>
        <p:spPr>
          <a:xfrm>
            <a:off x="1139148" y="2184400"/>
            <a:ext cx="3270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aleway ExtraBold" panose="020B0903030101060003" pitchFamily="34" charset="0"/>
              </a:rPr>
              <a:t>OAuth 2.0</a:t>
            </a:r>
            <a:endParaRPr lang="id-ID" sz="4400" dirty="0">
              <a:latin typeface="Raleway ExtraBold" panose="020B09030301010600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34C380-2FB6-4546-832C-9ECF8A389528}"/>
              </a:ext>
            </a:extLst>
          </p:cNvPr>
          <p:cNvSpPr txBox="1"/>
          <p:nvPr/>
        </p:nvSpPr>
        <p:spPr>
          <a:xfrm>
            <a:off x="1139149" y="3028784"/>
            <a:ext cx="2760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aleway Light" panose="020B0403030101060003" pitchFamily="34" charset="0"/>
              </a:rPr>
              <a:t>DRAFT OAuth 2.0 RFC BCP</a:t>
            </a:r>
            <a:endParaRPr lang="id-ID" sz="1400" dirty="0">
              <a:latin typeface="Raleway Light" panose="020B0403030101060003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8EB54B-05D6-451C-8BAA-251417DBB906}"/>
              </a:ext>
            </a:extLst>
          </p:cNvPr>
          <p:cNvSpPr>
            <a:spLocks/>
          </p:cNvSpPr>
          <p:nvPr/>
        </p:nvSpPr>
        <p:spPr bwMode="auto">
          <a:xfrm>
            <a:off x="5801315" y="1791098"/>
            <a:ext cx="1585970" cy="1750563"/>
          </a:xfrm>
          <a:custGeom>
            <a:avLst/>
            <a:gdLst>
              <a:gd name="connsiteX0" fmla="*/ 277467 w 1585970"/>
              <a:gd name="connsiteY0" fmla="*/ 118 h 1750563"/>
              <a:gd name="connsiteX1" fmla="*/ 424590 w 1585970"/>
              <a:gd name="connsiteY1" fmla="*/ 37225 h 1750563"/>
              <a:gd name="connsiteX2" fmla="*/ 1448603 w 1585970"/>
              <a:gd name="connsiteY2" fmla="*/ 637191 h 1750563"/>
              <a:gd name="connsiteX3" fmla="*/ 1448603 w 1585970"/>
              <a:gd name="connsiteY3" fmla="*/ 1120496 h 1750563"/>
              <a:gd name="connsiteX4" fmla="*/ 424590 w 1585970"/>
              <a:gd name="connsiteY4" fmla="*/ 1712129 h 1750563"/>
              <a:gd name="connsiteX5" fmla="*/ 0 w 1585970"/>
              <a:gd name="connsiteY5" fmla="*/ 1470476 h 1750563"/>
              <a:gd name="connsiteX6" fmla="*/ 0 w 1585970"/>
              <a:gd name="connsiteY6" fmla="*/ 287211 h 1750563"/>
              <a:gd name="connsiteX7" fmla="*/ 277467 w 1585970"/>
              <a:gd name="connsiteY7" fmla="*/ 118 h 1750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5970" h="1750563">
                <a:moveTo>
                  <a:pt x="277467" y="118"/>
                </a:moveTo>
                <a:cubicBezTo>
                  <a:pt x="326248" y="-1314"/>
                  <a:pt x="376720" y="10143"/>
                  <a:pt x="424590" y="37225"/>
                </a:cubicBezTo>
                <a:cubicBezTo>
                  <a:pt x="424590" y="37225"/>
                  <a:pt x="424590" y="37225"/>
                  <a:pt x="1448603" y="637191"/>
                </a:cubicBezTo>
                <a:cubicBezTo>
                  <a:pt x="1631759" y="745518"/>
                  <a:pt x="1631759" y="1012169"/>
                  <a:pt x="1448603" y="1120496"/>
                </a:cubicBezTo>
                <a:cubicBezTo>
                  <a:pt x="1448603" y="1120496"/>
                  <a:pt x="1448603" y="1120496"/>
                  <a:pt x="424590" y="1712129"/>
                </a:cubicBezTo>
                <a:cubicBezTo>
                  <a:pt x="233108" y="1820456"/>
                  <a:pt x="0" y="1687131"/>
                  <a:pt x="0" y="1470476"/>
                </a:cubicBezTo>
                <a:cubicBezTo>
                  <a:pt x="0" y="1470476"/>
                  <a:pt x="0" y="1470476"/>
                  <a:pt x="0" y="287211"/>
                </a:cubicBezTo>
                <a:cubicBezTo>
                  <a:pt x="0" y="124720"/>
                  <a:pt x="131123" y="4414"/>
                  <a:pt x="277467" y="118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189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CEF6F4E-098E-4762-BB27-24E50D412B16}"/>
              </a:ext>
            </a:extLst>
          </p:cNvPr>
          <p:cNvSpPr>
            <a:spLocks/>
          </p:cNvSpPr>
          <p:nvPr/>
        </p:nvSpPr>
        <p:spPr bwMode="auto">
          <a:xfrm>
            <a:off x="5129231" y="3619580"/>
            <a:ext cx="2259859" cy="2491367"/>
          </a:xfrm>
          <a:custGeom>
            <a:avLst/>
            <a:gdLst>
              <a:gd name="connsiteX0" fmla="*/ 1887638 w 2259859"/>
              <a:gd name="connsiteY0" fmla="*/ 48 h 2491367"/>
              <a:gd name="connsiteX1" fmla="*/ 2259859 w 2259859"/>
              <a:gd name="connsiteY1" fmla="*/ 374988 h 2491367"/>
              <a:gd name="connsiteX2" fmla="*/ 2259859 w 2259859"/>
              <a:gd name="connsiteY2" fmla="*/ 2116379 h 2491367"/>
              <a:gd name="connsiteX3" fmla="*/ 1693854 w 2259859"/>
              <a:gd name="connsiteY3" fmla="*/ 2441327 h 2491367"/>
              <a:gd name="connsiteX4" fmla="*/ 187281 w 2259859"/>
              <a:gd name="connsiteY4" fmla="*/ 1574798 h 2491367"/>
              <a:gd name="connsiteX5" fmla="*/ 187281 w 2259859"/>
              <a:gd name="connsiteY5" fmla="*/ 916569 h 2491367"/>
              <a:gd name="connsiteX6" fmla="*/ 1693854 w 2259859"/>
              <a:gd name="connsiteY6" fmla="*/ 50040 h 2491367"/>
              <a:gd name="connsiteX7" fmla="*/ 1887638 w 2259859"/>
              <a:gd name="connsiteY7" fmla="*/ 48 h 249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59859" h="2491367">
                <a:moveTo>
                  <a:pt x="1887638" y="48"/>
                </a:moveTo>
                <a:cubicBezTo>
                  <a:pt x="2081942" y="3173"/>
                  <a:pt x="2259859" y="156273"/>
                  <a:pt x="2259859" y="374988"/>
                </a:cubicBezTo>
                <a:cubicBezTo>
                  <a:pt x="2259859" y="374988"/>
                  <a:pt x="2259859" y="374988"/>
                  <a:pt x="2259859" y="2116379"/>
                </a:cubicBezTo>
                <a:cubicBezTo>
                  <a:pt x="2259859" y="2407999"/>
                  <a:pt x="1943562" y="2582971"/>
                  <a:pt x="1693854" y="2441327"/>
                </a:cubicBezTo>
                <a:cubicBezTo>
                  <a:pt x="1693854" y="2441327"/>
                  <a:pt x="1693854" y="2441327"/>
                  <a:pt x="187281" y="1574798"/>
                </a:cubicBezTo>
                <a:cubicBezTo>
                  <a:pt x="-62427" y="1424822"/>
                  <a:pt x="-62427" y="1066545"/>
                  <a:pt x="187281" y="916569"/>
                </a:cubicBezTo>
                <a:cubicBezTo>
                  <a:pt x="187281" y="916569"/>
                  <a:pt x="187281" y="916569"/>
                  <a:pt x="1693854" y="50040"/>
                </a:cubicBezTo>
                <a:cubicBezTo>
                  <a:pt x="1756281" y="14629"/>
                  <a:pt x="1822870" y="-993"/>
                  <a:pt x="1887638" y="48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189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8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5" grpId="0"/>
      <p:bldP spid="36" grpId="0"/>
      <p:bldP spid="14" grpId="0" animBg="1"/>
      <p:bldP spid="14" grpId="1" animBg="1"/>
      <p:bldP spid="15" grpId="0" animBg="1"/>
      <p:bldP spid="15" grpId="1" animBg="1"/>
    </p:bldLst>
  </p:timing>
</p:sld>
</file>

<file path=ppt/theme/theme1.xml><?xml version="1.0" encoding="utf-8"?>
<a:theme xmlns:a="http://schemas.openxmlformats.org/drawingml/2006/main" name="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9776</TotalTime>
  <Words>2032</Words>
  <Application>Microsoft Office PowerPoint</Application>
  <PresentationFormat>Widescreen</PresentationFormat>
  <Paragraphs>356</Paragraphs>
  <Slides>39</Slides>
  <Notes>37</Notes>
  <HiddenSlides>0</HiddenSlides>
  <MMClips>0</MMClips>
  <ScaleCrop>false</ScaleCrop>
  <HeadingPairs>
    <vt:vector size="8" baseType="variant">
      <vt:variant>
        <vt:lpstr>Fontes usadas</vt:lpstr>
      </vt:variant>
      <vt:variant>
        <vt:i4>19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39</vt:i4>
      </vt:variant>
    </vt:vector>
  </HeadingPairs>
  <TitlesOfParts>
    <vt:vector size="60" baseType="lpstr">
      <vt:lpstr>Arial</vt:lpstr>
      <vt:lpstr>Arial Black</vt:lpstr>
      <vt:lpstr>Calibri</vt:lpstr>
      <vt:lpstr>Calibri Light</vt:lpstr>
      <vt:lpstr>Fira Code</vt:lpstr>
      <vt:lpstr>Lato</vt:lpstr>
      <vt:lpstr>Lato Heavy</vt:lpstr>
      <vt:lpstr>Lato Light</vt:lpstr>
      <vt:lpstr>LineAwesome</vt:lpstr>
      <vt:lpstr>Raleway</vt:lpstr>
      <vt:lpstr>Raleway Black</vt:lpstr>
      <vt:lpstr>Raleway ExtraBold</vt:lpstr>
      <vt:lpstr>Raleway Light</vt:lpstr>
      <vt:lpstr>Raleway SemiBold</vt:lpstr>
      <vt:lpstr>Raleway Thin</vt:lpstr>
      <vt:lpstr>Roboto</vt:lpstr>
      <vt:lpstr>Roboto (Corpo)</vt:lpstr>
      <vt:lpstr>Roboto Condensed</vt:lpstr>
      <vt:lpstr>themify</vt:lpstr>
      <vt:lpstr>Dark Theme</vt:lpstr>
      <vt:lpstr>Light Theme</vt:lpstr>
      <vt:lpstr>Apresentação do PowerPoint</vt:lpstr>
      <vt:lpstr>Apresentação do PowerPoint</vt:lpstr>
      <vt:lpstr>Um pouco de história</vt:lpstr>
      <vt:lpstr>Apresentação do PowerPoint</vt:lpstr>
      <vt:lpstr>Apresentação do PowerPoint</vt:lpstr>
      <vt:lpstr>Modelo de Ataque senta e chora</vt:lpstr>
      <vt:lpstr>Modelo de Ataque</vt:lpstr>
      <vt:lpstr>Modelo de Ataque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Fortnite OAuth Account take-over </vt:lpstr>
      <vt:lpstr>Apresentação do PowerPoint</vt:lpstr>
      <vt:lpstr>Authorization Code Injection</vt:lpstr>
      <vt:lpstr>Authorization Code Injection</vt:lpstr>
      <vt:lpstr>Apresentação do PowerPoint</vt:lpstr>
      <vt:lpstr>Authorization Code + PKCE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Adika Saputra</dc:creator>
  <cp:lastModifiedBy>Bruno Brito</cp:lastModifiedBy>
  <cp:revision>1547</cp:revision>
  <dcterms:created xsi:type="dcterms:W3CDTF">2018-12-26T17:13:31Z</dcterms:created>
  <dcterms:modified xsi:type="dcterms:W3CDTF">2020-04-08T21:15:14Z</dcterms:modified>
</cp:coreProperties>
</file>